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62" r:id="rId5"/>
    <p:sldId id="263" r:id="rId6"/>
    <p:sldId id="264" r:id="rId7"/>
    <p:sldId id="265" r:id="rId8"/>
    <p:sldId id="269" r:id="rId9"/>
    <p:sldId id="257" r:id="rId10"/>
    <p:sldId id="259" r:id="rId11"/>
    <p:sldId id="270" r:id="rId12"/>
    <p:sldId id="271" r:id="rId13"/>
    <p:sldId id="258" r:id="rId14"/>
    <p:sldId id="260" r:id="rId15"/>
    <p:sldId id="272" r:id="rId16"/>
    <p:sldId id="273" r:id="rId17"/>
    <p:sldId id="274" r:id="rId18"/>
    <p:sldId id="261" r:id="rId19"/>
    <p:sldId id="266" r:id="rId20"/>
    <p:sldId id="275" r:id="rId21"/>
    <p:sldId id="276" r:id="rId22"/>
    <p:sldId id="277" r:id="rId23"/>
    <p:sldId id="279" r:id="rId24"/>
    <p:sldId id="278" r:id="rId25"/>
    <p:sldId id="280" r:id="rId26"/>
    <p:sldId id="281" r:id="rId27"/>
    <p:sldId id="282"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78"/>
    <p:restoredTop sz="94694"/>
  </p:normalViewPr>
  <p:slideViewPr>
    <p:cSldViewPr>
      <p:cViewPr varScale="1">
        <p:scale>
          <a:sx n="111" d="100"/>
          <a:sy n="111" d="100"/>
        </p:scale>
        <p:origin x="-174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9E4DF787-3B8C-48CE-9E2D-DC4C25906EA0}" type="datetimeFigureOut">
              <a:rPr lang="fr-FR" smtClean="0"/>
              <a:t>17/03/2021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1659405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E4DF787-3B8C-48CE-9E2D-DC4C25906EA0}" type="datetimeFigureOut">
              <a:rPr lang="fr-FR" smtClean="0"/>
              <a:t>17/03/2021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3010282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9E4DF787-3B8C-48CE-9E2D-DC4C25906EA0}" type="datetimeFigureOut">
              <a:rPr lang="fr-FR" smtClean="0"/>
              <a:t>17/03/2021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2232247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9E4DF787-3B8C-48CE-9E2D-DC4C25906EA0}" type="datetimeFigureOut">
              <a:rPr lang="fr-FR" smtClean="0"/>
              <a:t>17/03/2021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2147013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9E4DF787-3B8C-48CE-9E2D-DC4C25906EA0}" type="datetimeFigureOut">
              <a:rPr lang="fr-FR" smtClean="0"/>
              <a:t>17/03/2021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97533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E4DF787-3B8C-48CE-9E2D-DC4C25906EA0}" type="datetimeFigureOut">
              <a:rPr lang="fr-FR" smtClean="0"/>
              <a:t>17/03/2021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739891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E4DF787-3B8C-48CE-9E2D-DC4C25906EA0}" type="datetimeFigureOut">
              <a:rPr lang="fr-FR" smtClean="0"/>
              <a:t>17/03/2021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3086051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E4DF787-3B8C-48CE-9E2D-DC4C25906EA0}" type="datetimeFigureOut">
              <a:rPr lang="fr-FR" smtClean="0"/>
              <a:t>17/03/2021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113786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E4DF787-3B8C-48CE-9E2D-DC4C25906EA0}" type="datetimeFigureOut">
              <a:rPr lang="fr-FR" smtClean="0"/>
              <a:t>17/03/2021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3842826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E4DF787-3B8C-48CE-9E2D-DC4C25906EA0}" type="datetimeFigureOut">
              <a:rPr lang="fr-FR" smtClean="0"/>
              <a:t>17/03/2021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1738477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E4DF787-3B8C-48CE-9E2D-DC4C25906EA0}" type="datetimeFigureOut">
              <a:rPr lang="fr-FR" smtClean="0"/>
              <a:t>17/03/2021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1D5BFC-DFFB-4F41-9F64-3999036B83C8}" type="slidenum">
              <a:rPr lang="fr-FR" smtClean="0"/>
              <a:t>‹N°›</a:t>
            </a:fld>
            <a:endParaRPr lang="fr-FR"/>
          </a:p>
        </p:txBody>
      </p:sp>
    </p:spTree>
    <p:extLst>
      <p:ext uri="{BB962C8B-B14F-4D97-AF65-F5344CB8AC3E}">
        <p14:creationId xmlns:p14="http://schemas.microsoft.com/office/powerpoint/2010/main" val="481413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4DF787-3B8C-48CE-9E2D-DC4C25906EA0}" type="datetimeFigureOut">
              <a:rPr lang="fr-FR" smtClean="0"/>
              <a:t>17/03/2021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D5BFC-DFFB-4F41-9F64-3999036B83C8}" type="slidenum">
              <a:rPr lang="fr-FR" smtClean="0"/>
              <a:t>‹N°›</a:t>
            </a:fld>
            <a:endParaRPr lang="fr-FR"/>
          </a:p>
        </p:txBody>
      </p:sp>
    </p:spTree>
    <p:extLst>
      <p:ext uri="{BB962C8B-B14F-4D97-AF65-F5344CB8AC3E}">
        <p14:creationId xmlns:p14="http://schemas.microsoft.com/office/powerpoint/2010/main" val="3761717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vkxlGTrNnnc"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www.youtube.com/watch?v=Cr3LfXed5eo"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29744051" TargetMode="External"/><Relationship Id="rId2" Type="http://schemas.openxmlformats.org/officeDocument/2006/relationships/image" Target="../media/image1.jpg"/><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vimeo.com/429745723" TargetMode="External"/><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vimeo.com/429894718" TargetMode="External"/><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3.jpg"/><Relationship Id="rId1" Type="http://schemas.openxmlformats.org/officeDocument/2006/relationships/slideLayout" Target="../slideLayouts/slideLayout8.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Drcuf68EYic"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www.youtube.com/watch?v=UxWWRe_9fVk" TargetMode="External"/><Relationship Id="rId7" Type="http://schemas.openxmlformats.org/officeDocument/2006/relationships/image" Target="../media/image29.png"/><Relationship Id="rId2" Type="http://schemas.openxmlformats.org/officeDocument/2006/relationships/image" Target="../media/image3.jpg"/><Relationship Id="rId1" Type="http://schemas.openxmlformats.org/officeDocument/2006/relationships/slideLayout" Target="../slideLayouts/slideLayout8.xml"/><Relationship Id="rId6" Type="http://schemas.openxmlformats.org/officeDocument/2006/relationships/image" Target="../media/image28.jpeg"/><Relationship Id="rId5" Type="http://schemas.openxmlformats.org/officeDocument/2006/relationships/hyperlink" Target="https://www.youtube.com/watch?v=iCWZvmrclos" TargetMode="External"/><Relationship Id="rId4" Type="http://schemas.openxmlformats.org/officeDocument/2006/relationships/hyperlink" Target="https://www.youtube.com/watch?v=LDI3LoNb-mE" TargetMode="External"/><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g"/><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6.jpg"/><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image" Target="../media/image36.jpg"/><Relationship Id="rId1" Type="http://schemas.openxmlformats.org/officeDocument/2006/relationships/slideLayout" Target="../slideLayouts/slideLayout9.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36.jpg"/><Relationship Id="rId1" Type="http://schemas.openxmlformats.org/officeDocument/2006/relationships/slideLayout" Target="../slideLayouts/slideLayout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1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png"/></Relationships>
</file>

<file path=ppt/slides/_rels/slide1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36.jpg"/><Relationship Id="rId1" Type="http://schemas.openxmlformats.org/officeDocument/2006/relationships/slideLayout" Target="../slideLayouts/slideLayout4.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6.jpg"/><Relationship Id="rId1" Type="http://schemas.openxmlformats.org/officeDocument/2006/relationships/slideLayout" Target="../slideLayouts/slideLayout8.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2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4.jpg"/><Relationship Id="rId1" Type="http://schemas.openxmlformats.org/officeDocument/2006/relationships/slideLayout" Target="../slideLayouts/slideLayout4.xml"/><Relationship Id="rId4" Type="http://schemas.openxmlformats.org/officeDocument/2006/relationships/image" Target="../media/image87.jpeg"/></Relationships>
</file>

<file path=ppt/slides/_rels/slide23.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4.jpg"/><Relationship Id="rId1" Type="http://schemas.openxmlformats.org/officeDocument/2006/relationships/slideLayout" Target="../slideLayouts/slideLayout8.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2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3" Type="http://schemas.openxmlformats.org/officeDocument/2006/relationships/image" Target="../media/image93.png"/><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image" Target="../media/image84.jpg"/><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png"/><Relationship Id="rId15" Type="http://schemas.openxmlformats.org/officeDocument/2006/relationships/image" Target="../media/image105.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png"/><Relationship Id="rId14" Type="http://schemas.openxmlformats.org/officeDocument/2006/relationships/image" Target="../media/image104.png"/></Relationships>
</file>

<file path=ppt/slides/_rels/slide26.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84.jpg"/><Relationship Id="rId1" Type="http://schemas.openxmlformats.org/officeDocument/2006/relationships/slideLayout" Target="../slideLayouts/slideLayout4.xml"/><Relationship Id="rId6" Type="http://schemas.openxmlformats.org/officeDocument/2006/relationships/image" Target="../media/image109.png"/><Relationship Id="rId11" Type="http://schemas.openxmlformats.org/officeDocument/2006/relationships/image" Target="../media/image114.png"/><Relationship Id="rId5" Type="http://schemas.openxmlformats.org/officeDocument/2006/relationships/image" Target="../media/image108.pn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s>
</file>

<file path=ppt/slides/_rels/slide2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84.jpg"/><Relationship Id="rId1" Type="http://schemas.openxmlformats.org/officeDocument/2006/relationships/slideLayout" Target="../slideLayouts/slideLayout4.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l="-17000" r="-17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395536" y="332656"/>
            <a:ext cx="8424936" cy="720080"/>
          </a:xfrm>
        </p:spPr>
        <p:txBody>
          <a:bodyPr>
            <a:normAutofit/>
          </a:bodyPr>
          <a:lstStyle/>
          <a:p>
            <a:r>
              <a:rPr lang="fr-FR" sz="3200" b="1" dirty="0">
                <a:solidFill>
                  <a:srgbClr val="0070C0"/>
                </a:solidFill>
              </a:rPr>
              <a:t>Accompagner le concours de la jeune critique.</a:t>
            </a:r>
          </a:p>
        </p:txBody>
      </p:sp>
      <p:sp>
        <p:nvSpPr>
          <p:cNvPr id="3" name="Sous-titre 2"/>
          <p:cNvSpPr>
            <a:spLocks noGrp="1"/>
          </p:cNvSpPr>
          <p:nvPr>
            <p:ph type="subTitle" idx="1"/>
          </p:nvPr>
        </p:nvSpPr>
        <p:spPr>
          <a:xfrm>
            <a:off x="395536" y="1268760"/>
            <a:ext cx="8352928" cy="5040560"/>
          </a:xfrm>
        </p:spPr>
        <p:txBody>
          <a:bodyPr>
            <a:normAutofit/>
          </a:bodyPr>
          <a:lstStyle/>
          <a:p>
            <a:pPr algn="just"/>
            <a:r>
              <a:rPr lang="fr-FR" sz="2000" b="1" dirty="0">
                <a:solidFill>
                  <a:srgbClr val="0070C0"/>
                </a:solidFill>
              </a:rPr>
              <a:t>Qu’est ce qui incite les élèves à aller voir un film ? </a:t>
            </a:r>
          </a:p>
          <a:p>
            <a:pPr algn="just"/>
            <a:r>
              <a:rPr lang="fr-FR" sz="2000" b="1" dirty="0">
                <a:solidFill>
                  <a:srgbClr val="0070C0"/>
                </a:solidFill>
              </a:rPr>
              <a:t>Qu’est ce que la critique pour eux ? </a:t>
            </a:r>
          </a:p>
          <a:p>
            <a:pPr algn="just"/>
            <a:endParaRPr lang="fr-FR" sz="1050" b="1" dirty="0">
              <a:solidFill>
                <a:srgbClr val="0070C0"/>
              </a:solidFill>
            </a:endParaRPr>
          </a:p>
          <a:p>
            <a:pPr algn="just"/>
            <a:r>
              <a:rPr lang="fr-FR" sz="1800" b="1" dirty="0">
                <a:solidFill>
                  <a:srgbClr val="0070C0"/>
                </a:solidFill>
              </a:rPr>
              <a:t>« Jugement porté sur un ouvrage de l’esprit, sur une œuvre d’art » Le Petit Robert.</a:t>
            </a:r>
          </a:p>
          <a:p>
            <a:pPr algn="just"/>
            <a:r>
              <a:rPr lang="fr-FR" sz="2000" b="1" dirty="0">
                <a:solidFill>
                  <a:srgbClr val="0070C0"/>
                </a:solidFill>
              </a:rPr>
              <a:t>Informer sur le sujet et la qualité du film ; faire saisir le contenu du film, ses ingrédients ; surtout, exprimer un avis argumenté. </a:t>
            </a:r>
          </a:p>
          <a:p>
            <a:pPr algn="just"/>
            <a:endParaRPr lang="fr-FR" sz="1050" b="1" dirty="0">
              <a:solidFill>
                <a:srgbClr val="0070C0"/>
              </a:solidFill>
            </a:endParaRPr>
          </a:p>
          <a:p>
            <a:pPr algn="just"/>
            <a:r>
              <a:rPr lang="fr-FR" sz="2000" b="1" dirty="0">
                <a:solidFill>
                  <a:srgbClr val="0070C0"/>
                </a:solidFill>
              </a:rPr>
              <a:t>Pistes pour accompagner les élèves lors de cet exercice qui n’est pas une rédaction. </a:t>
            </a:r>
          </a:p>
          <a:p>
            <a:pPr algn="just"/>
            <a:r>
              <a:rPr lang="fr-FR" sz="2000" b="1" dirty="0">
                <a:solidFill>
                  <a:srgbClr val="0070C0"/>
                </a:solidFill>
              </a:rPr>
              <a:t>Sur le court métrage ? Sens, forme, impact, ce qu’ils ont compris et ce qui fonctionne ou pas selon eux, ce qui leur a plu ou au contraire déplu ; résumer l’intrigue ; s’interroger sur la structure du court métrage ; les amener progressivement au vocabulaire de l’analyse filmique ; impact, ressenti. </a:t>
            </a:r>
          </a:p>
          <a:p>
            <a:pPr algn="just"/>
            <a:r>
              <a:rPr lang="fr-FR" sz="2000" b="1" dirty="0">
                <a:solidFill>
                  <a:srgbClr val="0070C0"/>
                </a:solidFill>
              </a:rPr>
              <a:t>Confronter les ressentis permet d’expliciter ce que l’on aime ou pas en défendant son point de vue. </a:t>
            </a:r>
          </a:p>
          <a:p>
            <a:pPr algn="just"/>
            <a:endParaRPr lang="fr-FR" sz="2000" b="1" dirty="0">
              <a:solidFill>
                <a:srgbClr val="0070C0"/>
              </a:solidFill>
            </a:endParaRPr>
          </a:p>
          <a:p>
            <a:pPr marL="342900" indent="-342900" algn="just">
              <a:buFontTx/>
              <a:buChar char="-"/>
            </a:pPr>
            <a:endParaRPr lang="fr-FR" sz="2000" b="1" dirty="0">
              <a:solidFill>
                <a:srgbClr val="0070C0"/>
              </a:solidFill>
            </a:endParaRPr>
          </a:p>
        </p:txBody>
      </p:sp>
    </p:spTree>
    <p:extLst>
      <p:ext uri="{BB962C8B-B14F-4D97-AF65-F5344CB8AC3E}">
        <p14:creationId xmlns:p14="http://schemas.microsoft.com/office/powerpoint/2010/main" val="1150600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17000" r="-17000"/>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76672"/>
            <a:ext cx="8229600" cy="5976664"/>
          </a:xfrm>
        </p:spPr>
        <p:txBody>
          <a:bodyPr>
            <a:normAutofit fontScale="92500" lnSpcReduction="10000"/>
          </a:bodyPr>
          <a:lstStyle/>
          <a:p>
            <a:pPr marL="0" indent="0" algn="just">
              <a:buNone/>
            </a:pPr>
            <a:r>
              <a:rPr lang="fr-FR" sz="2000" b="1" dirty="0">
                <a:solidFill>
                  <a:srgbClr val="0070C0"/>
                </a:solidFill>
              </a:rPr>
              <a:t>La mise en forme ? </a:t>
            </a:r>
          </a:p>
          <a:p>
            <a:pPr marL="0" indent="0" algn="just">
              <a:buNone/>
            </a:pPr>
            <a:r>
              <a:rPr lang="fr-FR" sz="2000" b="1" dirty="0">
                <a:solidFill>
                  <a:srgbClr val="0070C0"/>
                </a:solidFill>
              </a:rPr>
              <a:t>Plusieurs types de critiques sont possibles :</a:t>
            </a:r>
          </a:p>
          <a:p>
            <a:pPr marL="0" indent="0" algn="just">
              <a:buNone/>
            </a:pPr>
            <a:r>
              <a:rPr lang="fr-FR" sz="2000" b="1" dirty="0">
                <a:solidFill>
                  <a:srgbClr val="0070C0"/>
                </a:solidFill>
              </a:rPr>
              <a:t> - critique écrite pour laquelle il ne s’agit en aucun cas de faire une rédaction littéraire sur un film.</a:t>
            </a:r>
          </a:p>
          <a:p>
            <a:pPr marL="0" indent="0" algn="just">
              <a:buNone/>
            </a:pPr>
            <a:r>
              <a:rPr lang="fr-FR" sz="2000" b="1" dirty="0">
                <a:solidFill>
                  <a:srgbClr val="0070C0"/>
                </a:solidFill>
              </a:rPr>
              <a:t> - critique audio comme une analyse de film et la dimension orale qui l'accompagne.</a:t>
            </a:r>
          </a:p>
          <a:p>
            <a:pPr marL="0" indent="0" algn="just">
              <a:buNone/>
            </a:pPr>
            <a:endParaRPr lang="fr-FR" sz="1050" b="1" dirty="0">
              <a:solidFill>
                <a:srgbClr val="0070C0"/>
              </a:solidFill>
            </a:endParaRPr>
          </a:p>
          <a:p>
            <a:pPr marL="0" indent="0">
              <a:buNone/>
            </a:pPr>
            <a:r>
              <a:rPr lang="fr-FR" sz="2000" b="1" dirty="0">
                <a:solidFill>
                  <a:srgbClr val="0070C0"/>
                </a:solidFill>
              </a:rPr>
              <a:t>La critique vidéo comme une analyse de film :			                                                       </a:t>
            </a:r>
          </a:p>
          <a:p>
            <a:pPr marL="0" indent="0">
              <a:buNone/>
            </a:pPr>
            <a:r>
              <a:rPr lang="fr-FR" sz="2000" b="1" dirty="0">
                <a:solidFill>
                  <a:srgbClr val="0070C0"/>
                </a:solidFill>
              </a:rPr>
              <a:t>                                                </a:t>
            </a:r>
            <a:r>
              <a:rPr lang="fr-FR" sz="2000" b="1" dirty="0">
                <a:solidFill>
                  <a:srgbClr val="0070C0"/>
                </a:solidFill>
                <a:hlinkClick r:id="rId3"/>
              </a:rPr>
              <a:t>https://www.youtube.com/watch?v=vkxlGTrNnnc</a:t>
            </a:r>
            <a:endParaRPr lang="fr-FR" sz="2000" b="1" dirty="0">
              <a:solidFill>
                <a:srgbClr val="0070C0"/>
              </a:solidFill>
            </a:endParaRPr>
          </a:p>
          <a:p>
            <a:pPr marL="0" indent="0">
              <a:buNone/>
            </a:pPr>
            <a:r>
              <a:rPr lang="fr-FR" sz="2000" b="1" dirty="0">
                <a:solidFill>
                  <a:srgbClr val="0070C0"/>
                </a:solidFill>
              </a:rPr>
              <a:t>La critique vidéo plus personnelle et originale :</a:t>
            </a:r>
          </a:p>
          <a:p>
            <a:pPr marL="0" indent="0">
              <a:buNone/>
            </a:pPr>
            <a:r>
              <a:rPr lang="fr-FR" sz="2000" b="1" dirty="0">
                <a:solidFill>
                  <a:srgbClr val="0070C0"/>
                </a:solidFill>
              </a:rPr>
              <a:t>                                                </a:t>
            </a:r>
            <a:r>
              <a:rPr lang="fr-FR" sz="2000" b="1" dirty="0">
                <a:solidFill>
                  <a:srgbClr val="0070C0"/>
                </a:solidFill>
                <a:hlinkClick r:id="rId4"/>
              </a:rPr>
              <a:t>https://www.youtube.com/watch?v=Cr3LfXed5eo</a:t>
            </a:r>
            <a:endParaRPr lang="fr-FR" sz="2000" b="1" dirty="0">
              <a:solidFill>
                <a:srgbClr val="0070C0"/>
              </a:solidFill>
            </a:endParaRPr>
          </a:p>
          <a:p>
            <a:pPr marL="0" indent="0" algn="just">
              <a:buNone/>
            </a:pPr>
            <a:endParaRPr lang="fr-FR" sz="1100" b="1" dirty="0">
              <a:solidFill>
                <a:srgbClr val="0070C0"/>
              </a:solidFill>
            </a:endParaRPr>
          </a:p>
          <a:p>
            <a:pPr marL="0" indent="0" algn="just">
              <a:buNone/>
            </a:pPr>
            <a:r>
              <a:rPr lang="fr-FR" sz="2000" b="1" dirty="0">
                <a:solidFill>
                  <a:srgbClr val="0070C0"/>
                </a:solidFill>
              </a:rPr>
              <a:t>Les élèves utilisent ce qu’ils maîtrisent, comme des productions de type « </a:t>
            </a:r>
            <a:r>
              <a:rPr lang="fr-FR" sz="2000" b="1" dirty="0" err="1">
                <a:solidFill>
                  <a:srgbClr val="0070C0"/>
                </a:solidFill>
              </a:rPr>
              <a:t>youtube</a:t>
            </a:r>
            <a:r>
              <a:rPr lang="fr-FR" sz="2000" b="1" dirty="0">
                <a:solidFill>
                  <a:srgbClr val="0070C0"/>
                </a:solidFill>
              </a:rPr>
              <a:t> »… Ils peuvent adopter un ton, une forme d’expression en rapport avec l’histoire ou ce </a:t>
            </a:r>
            <a:r>
              <a:rPr lang="fr-FR" sz="2000" b="1" dirty="0" smtClean="0">
                <a:solidFill>
                  <a:srgbClr val="0070C0"/>
                </a:solidFill>
              </a:rPr>
              <a:t>qu’ils veulent </a:t>
            </a:r>
            <a:r>
              <a:rPr lang="fr-FR" sz="2000" b="1" dirty="0">
                <a:solidFill>
                  <a:srgbClr val="0070C0"/>
                </a:solidFill>
              </a:rPr>
              <a:t>dire du film. Les formes qu’ils choisissent peuvent donc être variées (fausse émissions de reportage ou de rencontre, consultation médicale en </a:t>
            </a:r>
            <a:r>
              <a:rPr lang="fr-FR" sz="2000" b="1" dirty="0" err="1">
                <a:solidFill>
                  <a:srgbClr val="0070C0"/>
                </a:solidFill>
              </a:rPr>
              <a:t>visio</a:t>
            </a:r>
            <a:r>
              <a:rPr lang="fr-FR" sz="2000" b="1" dirty="0">
                <a:solidFill>
                  <a:srgbClr val="0070C0"/>
                </a:solidFill>
              </a:rPr>
              <a:t> </a:t>
            </a:r>
            <a:r>
              <a:rPr lang="fr-FR" sz="2000" b="1" dirty="0" err="1">
                <a:solidFill>
                  <a:srgbClr val="0070C0"/>
                </a:solidFill>
              </a:rPr>
              <a:t>etc</a:t>
            </a:r>
            <a:r>
              <a:rPr lang="fr-FR" sz="2000" b="1" dirty="0">
                <a:solidFill>
                  <a:srgbClr val="0070C0"/>
                </a:solidFill>
              </a:rPr>
              <a:t>). </a:t>
            </a:r>
          </a:p>
          <a:p>
            <a:pPr marL="0" indent="0" algn="just">
              <a:buNone/>
            </a:pPr>
            <a:r>
              <a:rPr lang="fr-FR" sz="2000" b="1" dirty="0">
                <a:solidFill>
                  <a:srgbClr val="0070C0"/>
                </a:solidFill>
              </a:rPr>
              <a:t>La critique vidéo suppose de prendre en charge la gestion du cadre, de la lumière, du son. </a:t>
            </a:r>
          </a:p>
          <a:p>
            <a:pPr marL="0" indent="0" algn="just">
              <a:buNone/>
            </a:pPr>
            <a:r>
              <a:rPr lang="fr-FR" sz="2000" b="1" dirty="0">
                <a:solidFill>
                  <a:srgbClr val="0070C0"/>
                </a:solidFill>
              </a:rPr>
              <a:t>Cet exercice particulier peut mettre en lumière, valoriser, faire sortir de leur réserve certains élèves. </a:t>
            </a:r>
          </a:p>
        </p:txBody>
      </p:sp>
    </p:spTree>
    <p:extLst>
      <p:ext uri="{BB962C8B-B14F-4D97-AF65-F5344CB8AC3E}">
        <p14:creationId xmlns:p14="http://schemas.microsoft.com/office/powerpoint/2010/main" val="109494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17000" r="-17000"/>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32656"/>
            <a:ext cx="8229600" cy="6192688"/>
          </a:xfrm>
        </p:spPr>
        <p:txBody>
          <a:bodyPr>
            <a:normAutofit/>
          </a:bodyPr>
          <a:lstStyle/>
          <a:p>
            <a:pPr marL="0" indent="0" algn="just">
              <a:buNone/>
            </a:pPr>
            <a:r>
              <a:rPr lang="fr-FR" sz="2000" b="1" dirty="0">
                <a:solidFill>
                  <a:srgbClr val="0070C0"/>
                </a:solidFill>
              </a:rPr>
              <a:t>Il s’agit de les accompagner dans l’argumentation, les aider à être malins, à l’aise avec les mots à la façon d’un avocat. Qu’elle soit de mauvaise foi, à charge, dithyrambique, réalisée avec distance ou émotion, très personnelle ou très personnalisée, dans tous les cas, leur critique doit être argumentée. Et pas avec des arguments plats, creux ou démontables en deux secondes. L’idée est de convaincre, d’avoir une patte ; une critique est un écrit à partager et à défendre. </a:t>
            </a:r>
          </a:p>
          <a:p>
            <a:pPr marL="0" indent="0" algn="just">
              <a:buNone/>
            </a:pPr>
            <a:endParaRPr lang="fr-FR" sz="1050" b="1" dirty="0">
              <a:solidFill>
                <a:srgbClr val="0070C0"/>
              </a:solidFill>
            </a:endParaRPr>
          </a:p>
          <a:p>
            <a:pPr marL="0" indent="0" algn="just">
              <a:buNone/>
            </a:pPr>
            <a:r>
              <a:rPr lang="fr-FR" sz="2000" b="1" dirty="0">
                <a:solidFill>
                  <a:srgbClr val="0070C0"/>
                </a:solidFill>
              </a:rPr>
              <a:t>Points à observer : le rythme de l’histoire, les différentes étapes, les raccords, le jeu des acteurs, les lumières, les ambiances sonores, les décors, les costumes, le genre du film, le rapport son/image… </a:t>
            </a:r>
          </a:p>
          <a:p>
            <a:pPr marL="0" indent="0" algn="just">
              <a:buNone/>
            </a:pPr>
            <a:r>
              <a:rPr lang="fr-FR" sz="2000" b="1" dirty="0">
                <a:solidFill>
                  <a:srgbClr val="0070C0"/>
                </a:solidFill>
              </a:rPr>
              <a:t>Est-ce que les personnages sont crédibles ? Y </a:t>
            </a:r>
            <a:r>
              <a:rPr lang="fr-FR" sz="2000" b="1" dirty="0" err="1">
                <a:solidFill>
                  <a:srgbClr val="0070C0"/>
                </a:solidFill>
              </a:rPr>
              <a:t>a-t-il</a:t>
            </a:r>
            <a:r>
              <a:rPr lang="fr-FR" sz="2000" b="1" dirty="0">
                <a:solidFill>
                  <a:srgbClr val="0070C0"/>
                </a:solidFill>
              </a:rPr>
              <a:t> des références culturelles, à d’autres films par exemple ?  Leurs réactions ou celles du public au moment de la projection ? </a:t>
            </a:r>
          </a:p>
          <a:p>
            <a:pPr marL="0" indent="0" algn="just">
              <a:buNone/>
            </a:pPr>
            <a:endParaRPr lang="fr-FR" sz="1050" dirty="0"/>
          </a:p>
          <a:p>
            <a:pPr marL="0" indent="0" algn="just">
              <a:buNone/>
            </a:pPr>
            <a:r>
              <a:rPr lang="fr-FR" sz="2000" b="1" dirty="0">
                <a:solidFill>
                  <a:srgbClr val="0070C0"/>
                </a:solidFill>
              </a:rPr>
              <a:t>L’idée n’est pas d’évaluer le film, mais plutôt de rendre attentif à ce qui le compose et qui peut faire qu’on l’apprécie ou non. </a:t>
            </a:r>
          </a:p>
          <a:p>
            <a:pPr marL="0" indent="0" algn="just">
              <a:buNone/>
            </a:pPr>
            <a:endParaRPr lang="fr-FR" sz="1050" b="1" dirty="0">
              <a:solidFill>
                <a:srgbClr val="0070C0"/>
              </a:solidFill>
            </a:endParaRPr>
          </a:p>
          <a:p>
            <a:pPr marL="0" indent="0" algn="just">
              <a:buNone/>
            </a:pPr>
            <a:r>
              <a:rPr lang="fr-FR" sz="2000" b="1" dirty="0">
                <a:solidFill>
                  <a:srgbClr val="0070C0"/>
                </a:solidFill>
              </a:rPr>
              <a:t>Ecueils à éviter : ne pas argumenter, paraphraser, trop en dire sur l’intrigue. </a:t>
            </a:r>
          </a:p>
        </p:txBody>
      </p:sp>
    </p:spTree>
    <p:extLst>
      <p:ext uri="{BB962C8B-B14F-4D97-AF65-F5344CB8AC3E}">
        <p14:creationId xmlns:p14="http://schemas.microsoft.com/office/powerpoint/2010/main" val="1969102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17000" r="-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5957" y="188640"/>
            <a:ext cx="3008313" cy="670396"/>
          </a:xfrm>
        </p:spPr>
        <p:txBody>
          <a:bodyPr>
            <a:normAutofit fontScale="90000"/>
          </a:bodyPr>
          <a:lstStyle/>
          <a:p>
            <a:pPr algn="just"/>
            <a:r>
              <a:rPr lang="fr-FR" dirty="0">
                <a:solidFill>
                  <a:srgbClr val="0070C0"/>
                </a:solidFill>
              </a:rPr>
              <a:t>Ressources en ligne sur le site du festival.</a:t>
            </a:r>
          </a:p>
        </p:txBody>
      </p:sp>
      <p:sp>
        <p:nvSpPr>
          <p:cNvPr id="3" name="Espace réservé du contenu 2"/>
          <p:cNvSpPr>
            <a:spLocks noGrp="1"/>
          </p:cNvSpPr>
          <p:nvPr>
            <p:ph idx="1"/>
          </p:nvPr>
        </p:nvSpPr>
        <p:spPr>
          <a:xfrm>
            <a:off x="3274466" y="26270"/>
            <a:ext cx="5690022" cy="6480720"/>
          </a:xfrm>
        </p:spPr>
        <p:txBody>
          <a:bodyPr>
            <a:normAutofit fontScale="25000" lnSpcReduction="20000"/>
          </a:bodyPr>
          <a:lstStyle/>
          <a:p>
            <a:endParaRPr lang="fr-FR" dirty="0"/>
          </a:p>
          <a:p>
            <a:pPr marL="0" indent="0" algn="just">
              <a:buNone/>
            </a:pPr>
            <a:r>
              <a:rPr lang="fr-FR" sz="5600" b="1" dirty="0">
                <a:solidFill>
                  <a:srgbClr val="0070C0"/>
                </a:solidFill>
              </a:rPr>
              <a:t>2</a:t>
            </a:r>
            <a:r>
              <a:rPr lang="fr-FR" sz="5600" b="1" baseline="30000" dirty="0">
                <a:solidFill>
                  <a:srgbClr val="0070C0"/>
                </a:solidFill>
              </a:rPr>
              <a:t>e</a:t>
            </a:r>
            <a:r>
              <a:rPr lang="fr-FR" sz="5600" b="1" dirty="0">
                <a:solidFill>
                  <a:srgbClr val="0070C0"/>
                </a:solidFill>
              </a:rPr>
              <a:t> prix</a:t>
            </a:r>
            <a:r>
              <a:rPr lang="fr-FR" sz="5600" dirty="0">
                <a:solidFill>
                  <a:srgbClr val="0070C0"/>
                </a:solidFill>
              </a:rPr>
              <a:t> : Louise </a:t>
            </a:r>
            <a:r>
              <a:rPr lang="fr-FR" sz="5600" dirty="0" err="1">
                <a:solidFill>
                  <a:srgbClr val="0070C0"/>
                </a:solidFill>
              </a:rPr>
              <a:t>Coudert</a:t>
            </a:r>
            <a:r>
              <a:rPr lang="fr-FR" sz="5600" dirty="0">
                <a:solidFill>
                  <a:srgbClr val="0070C0"/>
                </a:solidFill>
              </a:rPr>
              <a:t> du collège Teilhard  de Chardin de </a:t>
            </a:r>
            <a:r>
              <a:rPr lang="fr-FR" sz="5600" dirty="0" smtClean="0">
                <a:solidFill>
                  <a:srgbClr val="0070C0"/>
                </a:solidFill>
              </a:rPr>
              <a:t>Chamalières           </a:t>
            </a:r>
            <a:r>
              <a:rPr lang="fr-FR" sz="5600" b="1" dirty="0" smtClean="0">
                <a:solidFill>
                  <a:srgbClr val="0070C0"/>
                </a:solidFill>
              </a:rPr>
              <a:t>Sur </a:t>
            </a:r>
            <a:r>
              <a:rPr lang="fr-FR" sz="5600" b="1" dirty="0">
                <a:solidFill>
                  <a:srgbClr val="0070C0"/>
                </a:solidFill>
              </a:rPr>
              <a:t>le film</a:t>
            </a:r>
            <a:r>
              <a:rPr lang="fr-FR" sz="5600" dirty="0">
                <a:solidFill>
                  <a:srgbClr val="0070C0"/>
                </a:solidFill>
              </a:rPr>
              <a:t> :  </a:t>
            </a:r>
            <a:r>
              <a:rPr lang="fr-FR" sz="5600" i="1" dirty="0" err="1">
                <a:solidFill>
                  <a:srgbClr val="0070C0"/>
                </a:solidFill>
              </a:rPr>
              <a:t>Yandere</a:t>
            </a:r>
            <a:r>
              <a:rPr lang="fr-FR" sz="5600" dirty="0">
                <a:solidFill>
                  <a:srgbClr val="0070C0"/>
                </a:solidFill>
              </a:rPr>
              <a:t> de William </a:t>
            </a:r>
            <a:r>
              <a:rPr lang="fr-FR" sz="5600" dirty="0" err="1">
                <a:solidFill>
                  <a:srgbClr val="0070C0"/>
                </a:solidFill>
              </a:rPr>
              <a:t>Laboury</a:t>
            </a:r>
            <a:r>
              <a:rPr lang="fr-FR" sz="5600" dirty="0">
                <a:solidFill>
                  <a:srgbClr val="0070C0"/>
                </a:solidFill>
              </a:rPr>
              <a:t>  Voir la critique : </a:t>
            </a:r>
            <a:r>
              <a:rPr lang="fr-FR" sz="4800" dirty="0">
                <a:solidFill>
                  <a:srgbClr val="0070C0"/>
                </a:solidFill>
                <a:hlinkClick r:id="rId3"/>
              </a:rPr>
              <a:t>https://vimeo.com/429744051</a:t>
            </a:r>
            <a:endParaRPr lang="fr-FR" sz="4800" dirty="0">
              <a:solidFill>
                <a:srgbClr val="0070C0"/>
              </a:solidFill>
            </a:endParaRPr>
          </a:p>
          <a:p>
            <a:pPr marL="0" indent="0" algn="just">
              <a:buNone/>
            </a:pPr>
            <a:r>
              <a:rPr lang="fr-FR" sz="5600" dirty="0">
                <a:solidFill>
                  <a:srgbClr val="0070C0"/>
                </a:solidFill>
              </a:rPr>
              <a:t> </a:t>
            </a:r>
          </a:p>
          <a:p>
            <a:pPr marL="0" indent="0" algn="just">
              <a:buNone/>
            </a:pPr>
            <a:r>
              <a:rPr lang="fr-FR" sz="6400" b="1" i="1" dirty="0">
                <a:solidFill>
                  <a:srgbClr val="0070C0"/>
                </a:solidFill>
              </a:rPr>
              <a:t>Programmée pour mourir d’amour...</a:t>
            </a:r>
            <a:endParaRPr lang="fr-FR" sz="6400" b="1" dirty="0">
              <a:solidFill>
                <a:srgbClr val="0070C0"/>
              </a:solidFill>
            </a:endParaRPr>
          </a:p>
          <a:p>
            <a:pPr marL="0" indent="0" algn="just">
              <a:buNone/>
            </a:pPr>
            <a:r>
              <a:rPr lang="fr-FR" sz="6400" b="1" i="1" dirty="0">
                <a:solidFill>
                  <a:srgbClr val="0070C0"/>
                </a:solidFill>
              </a:rPr>
              <a:t>Cette </a:t>
            </a:r>
            <a:r>
              <a:rPr lang="fr-FR" sz="6400" b="1" i="1" dirty="0" err="1">
                <a:solidFill>
                  <a:srgbClr val="0070C0"/>
                </a:solidFill>
              </a:rPr>
              <a:t>Yandere</a:t>
            </a:r>
            <a:r>
              <a:rPr lang="fr-FR" sz="6400" b="1" i="1" dirty="0">
                <a:solidFill>
                  <a:srgbClr val="0070C0"/>
                </a:solidFill>
              </a:rPr>
              <a:t> est conçue pour aimer en 2D ou 3D !</a:t>
            </a:r>
            <a:endParaRPr lang="fr-FR" sz="6400" b="1" dirty="0">
              <a:solidFill>
                <a:srgbClr val="0070C0"/>
              </a:solidFill>
            </a:endParaRPr>
          </a:p>
          <a:p>
            <a:pPr marL="0" indent="0" algn="just">
              <a:buNone/>
            </a:pPr>
            <a:r>
              <a:rPr lang="fr-FR" sz="6400" b="1" i="1" dirty="0">
                <a:solidFill>
                  <a:srgbClr val="0070C0"/>
                </a:solidFill>
              </a:rPr>
              <a:t>N’avez-vous jamais rêvé de vivre une histoire d’amour passionnée ? C’est ce qui a motivé Jordan à acheter sa </a:t>
            </a:r>
            <a:r>
              <a:rPr lang="fr-FR" sz="6400" b="1" i="1" dirty="0" err="1">
                <a:solidFill>
                  <a:srgbClr val="0070C0"/>
                </a:solidFill>
              </a:rPr>
              <a:t>Yandere</a:t>
            </a:r>
            <a:r>
              <a:rPr lang="fr-FR" sz="6400" b="1" i="1" dirty="0">
                <a:solidFill>
                  <a:srgbClr val="0070C0"/>
                </a:solidFill>
              </a:rPr>
              <a:t>. En s’inspirant des fameuses « </a:t>
            </a:r>
            <a:r>
              <a:rPr lang="fr-FR" sz="6400" b="1" i="1" dirty="0" err="1">
                <a:solidFill>
                  <a:srgbClr val="0070C0"/>
                </a:solidFill>
              </a:rPr>
              <a:t>Sex</a:t>
            </a:r>
            <a:r>
              <a:rPr lang="fr-FR" sz="6400" b="1" i="1" dirty="0">
                <a:solidFill>
                  <a:srgbClr val="0070C0"/>
                </a:solidFill>
              </a:rPr>
              <a:t> </a:t>
            </a:r>
            <a:r>
              <a:rPr lang="fr-FR" sz="6400" b="1" i="1" dirty="0" err="1">
                <a:solidFill>
                  <a:srgbClr val="0070C0"/>
                </a:solidFill>
              </a:rPr>
              <a:t>Dolls</a:t>
            </a:r>
            <a:r>
              <a:rPr lang="fr-FR" sz="6400" b="1" i="1" dirty="0">
                <a:solidFill>
                  <a:srgbClr val="0070C0"/>
                </a:solidFill>
              </a:rPr>
              <a:t> » vendues au Japon, </a:t>
            </a:r>
            <a:r>
              <a:rPr lang="fr-FR" sz="6400" b="1" i="1" dirty="0" err="1">
                <a:solidFill>
                  <a:srgbClr val="0070C0"/>
                </a:solidFill>
              </a:rPr>
              <a:t>Laboury</a:t>
            </a:r>
            <a:r>
              <a:rPr lang="fr-FR" sz="6400" b="1" i="1" dirty="0">
                <a:solidFill>
                  <a:srgbClr val="0070C0"/>
                </a:solidFill>
              </a:rPr>
              <a:t> nous fait réfléchir sur un thème universel : le chagrin d’amour avec son lot de jalousie qui a l’effet d’un katana planté dans le ventre. Il nous mange de l’intérieur jusqu’à en devenir une autre personne.</a:t>
            </a:r>
            <a:endParaRPr lang="fr-FR" sz="6400" b="1" dirty="0">
              <a:solidFill>
                <a:srgbClr val="0070C0"/>
              </a:solidFill>
            </a:endParaRPr>
          </a:p>
          <a:p>
            <a:pPr marL="0" indent="0" algn="just">
              <a:buNone/>
            </a:pPr>
            <a:r>
              <a:rPr lang="fr-FR" sz="6400" b="1" i="1" dirty="0">
                <a:solidFill>
                  <a:srgbClr val="0070C0"/>
                </a:solidFill>
              </a:rPr>
              <a:t>À mi-chemin entre imaginaire et réel, le réalisateur nous plonge dans des jeux de lumières sombres. La </a:t>
            </a:r>
            <a:r>
              <a:rPr lang="fr-FR" sz="6400" b="1" i="1" dirty="0" err="1">
                <a:solidFill>
                  <a:srgbClr val="0070C0"/>
                </a:solidFill>
              </a:rPr>
              <a:t>Yandere</a:t>
            </a:r>
            <a:r>
              <a:rPr lang="fr-FR" sz="6400" b="1" i="1" dirty="0">
                <a:solidFill>
                  <a:srgbClr val="0070C0"/>
                </a:solidFill>
              </a:rPr>
              <a:t>, enfermée dans une cage lumineuse, est donc la flamme de ce court-métrage, la seule source de lumière.</a:t>
            </a:r>
            <a:endParaRPr lang="fr-FR" sz="6400" b="1" dirty="0">
              <a:solidFill>
                <a:srgbClr val="0070C0"/>
              </a:solidFill>
            </a:endParaRPr>
          </a:p>
          <a:p>
            <a:pPr marL="0" indent="0" algn="just">
              <a:buNone/>
            </a:pPr>
            <a:r>
              <a:rPr lang="fr-FR" sz="6400" b="1" i="1" dirty="0">
                <a:solidFill>
                  <a:srgbClr val="0070C0"/>
                </a:solidFill>
              </a:rPr>
              <a:t>Ce film est une critique de la société actuelle qui isole l’individu et le pousse à rechercher des relations « virtuelles ». La force du film est de transcender cette virtualité en l’amenant au réel (par le passage de la 2D à la 3D),  de nous interroger sur l’âme de la machine : ainsi, la </a:t>
            </a:r>
            <a:r>
              <a:rPr lang="fr-FR" sz="6400" b="1" i="1" dirty="0" err="1">
                <a:solidFill>
                  <a:srgbClr val="0070C0"/>
                </a:solidFill>
              </a:rPr>
              <a:t>Yandere</a:t>
            </a:r>
            <a:r>
              <a:rPr lang="fr-FR" sz="6400" b="1" i="1" dirty="0">
                <a:solidFill>
                  <a:srgbClr val="0070C0"/>
                </a:solidFill>
              </a:rPr>
              <a:t> </a:t>
            </a:r>
            <a:r>
              <a:rPr lang="fr-FR" sz="6400" b="1" i="1" dirty="0" err="1">
                <a:solidFill>
                  <a:srgbClr val="0070C0"/>
                </a:solidFill>
              </a:rPr>
              <a:t>Maïko</a:t>
            </a:r>
            <a:r>
              <a:rPr lang="fr-FR" sz="6400" b="1" i="1" dirty="0">
                <a:solidFill>
                  <a:srgbClr val="0070C0"/>
                </a:solidFill>
              </a:rPr>
              <a:t> fait preuve de sentiments humains exacerbés.</a:t>
            </a:r>
            <a:endParaRPr lang="fr-FR" sz="6400" b="1" dirty="0">
              <a:solidFill>
                <a:srgbClr val="0070C0"/>
              </a:solidFill>
            </a:endParaRPr>
          </a:p>
          <a:p>
            <a:pPr marL="0" indent="0" algn="just">
              <a:buNone/>
            </a:pPr>
            <a:r>
              <a:rPr lang="fr-FR" sz="6400" b="1" i="1" dirty="0">
                <a:solidFill>
                  <a:srgbClr val="0070C0"/>
                </a:solidFill>
              </a:rPr>
              <a:t>Le thème du film n’est pas sans rappeler « </a:t>
            </a:r>
            <a:r>
              <a:rPr lang="fr-FR" sz="6400" b="1" i="1" dirty="0" err="1">
                <a:solidFill>
                  <a:srgbClr val="0070C0"/>
                </a:solidFill>
              </a:rPr>
              <a:t>Her</a:t>
            </a:r>
            <a:r>
              <a:rPr lang="fr-FR" sz="6400" b="1" i="1" dirty="0">
                <a:solidFill>
                  <a:srgbClr val="0070C0"/>
                </a:solidFill>
              </a:rPr>
              <a:t> » de Spike </a:t>
            </a:r>
            <a:r>
              <a:rPr lang="fr-FR" sz="6400" b="1" i="1" dirty="0" err="1">
                <a:solidFill>
                  <a:srgbClr val="0070C0"/>
                </a:solidFill>
              </a:rPr>
              <a:t>Jonze</a:t>
            </a:r>
            <a:r>
              <a:rPr lang="fr-FR" sz="6400" b="1" i="1" dirty="0">
                <a:solidFill>
                  <a:srgbClr val="0070C0"/>
                </a:solidFill>
              </a:rPr>
              <a:t> avec la présence d’une relation amoureuse entre une machine et un humain.</a:t>
            </a:r>
            <a:endParaRPr lang="fr-FR" sz="6400" b="1" dirty="0">
              <a:solidFill>
                <a:srgbClr val="0070C0"/>
              </a:solidFill>
            </a:endParaRPr>
          </a:p>
          <a:p>
            <a:pPr marL="0" indent="0" algn="just">
              <a:buNone/>
            </a:pPr>
            <a:r>
              <a:rPr lang="fr-FR" sz="6400" b="1" i="1" dirty="0">
                <a:solidFill>
                  <a:srgbClr val="0070C0"/>
                </a:solidFill>
              </a:rPr>
              <a:t>Un casting réduit pour focaliser l’attention du spectateur sur le peu de personnages présents, des gros plans pour nous concentrer sur les émotions momentanées et enfin, des plans filmés de dos dans l’espoir de faire une fable universelle en dépersonnalisant le personnage…</a:t>
            </a:r>
            <a:endParaRPr lang="fr-FR" sz="6400" b="1" dirty="0">
              <a:solidFill>
                <a:srgbClr val="0070C0"/>
              </a:solidFill>
            </a:endParaRPr>
          </a:p>
          <a:p>
            <a:pPr marL="0" indent="0" algn="just">
              <a:buNone/>
            </a:pPr>
            <a:r>
              <a:rPr lang="fr-FR" sz="6400" b="1" i="1" dirty="0">
                <a:solidFill>
                  <a:srgbClr val="0070C0"/>
                </a:solidFill>
              </a:rPr>
              <a:t>Au final un film réussi qu’on vous recommande !</a:t>
            </a:r>
            <a:endParaRPr lang="fr-FR" sz="6400" b="1" dirty="0">
              <a:solidFill>
                <a:srgbClr val="0070C0"/>
              </a:solidFill>
            </a:endParaRPr>
          </a:p>
          <a:p>
            <a:endParaRPr lang="fr-FR" sz="5600" dirty="0"/>
          </a:p>
        </p:txBody>
      </p:sp>
      <p:sp>
        <p:nvSpPr>
          <p:cNvPr id="4" name="Espace réservé du texte 3"/>
          <p:cNvSpPr>
            <a:spLocks noGrp="1"/>
          </p:cNvSpPr>
          <p:nvPr>
            <p:ph type="body" sz="half" idx="2"/>
          </p:nvPr>
        </p:nvSpPr>
        <p:spPr>
          <a:xfrm>
            <a:off x="179512" y="980728"/>
            <a:ext cx="3008313" cy="5616624"/>
          </a:xfrm>
        </p:spPr>
        <p:txBody>
          <a:bodyPr/>
          <a:lstStyle/>
          <a:p>
            <a:pPr algn="just"/>
            <a:r>
              <a:rPr lang="fr-FR" b="1" dirty="0">
                <a:solidFill>
                  <a:srgbClr val="0070C0"/>
                </a:solidFill>
              </a:rPr>
              <a:t>Critiques primées lors des années précédentes. </a:t>
            </a:r>
          </a:p>
          <a:p>
            <a:pPr algn="just"/>
            <a:r>
              <a:rPr lang="fr-FR" b="1" dirty="0">
                <a:solidFill>
                  <a:srgbClr val="0070C0"/>
                </a:solidFill>
              </a:rPr>
              <a:t>Que ce soit sur le fond ou la forme, cela leur permet de se faire une idée plus concrète de ce vers quoi tend cet écrit. </a:t>
            </a:r>
          </a:p>
          <a:p>
            <a:pPr algn="just"/>
            <a:endParaRPr lang="fr-FR" b="1" dirty="0">
              <a:solidFill>
                <a:srgbClr val="0070C0"/>
              </a:solidFill>
            </a:endParaRPr>
          </a:p>
          <a:p>
            <a:pPr algn="just"/>
            <a:endParaRPr lang="fr-FR" b="1" dirty="0">
              <a:solidFill>
                <a:srgbClr val="0070C0"/>
              </a:solidFill>
            </a:endParaRPr>
          </a:p>
          <a:p>
            <a:pPr algn="just"/>
            <a:endParaRPr lang="fr-FR" b="1" dirty="0">
              <a:solidFill>
                <a:srgbClr val="0070C0"/>
              </a:solidFill>
            </a:endParaRPr>
          </a:p>
          <a:p>
            <a:pPr algn="just"/>
            <a:endParaRPr lang="fr-FR" b="1" dirty="0">
              <a:solidFill>
                <a:srgbClr val="0070C0"/>
              </a:solidFill>
            </a:endParaRPr>
          </a:p>
          <a:p>
            <a:pPr algn="just"/>
            <a:endParaRPr lang="fr-FR" b="1" dirty="0">
              <a:solidFill>
                <a:srgbClr val="0070C0"/>
              </a:solidFill>
            </a:endParaRPr>
          </a:p>
          <a:p>
            <a:pPr algn="just"/>
            <a:r>
              <a:rPr lang="fr-FR" sz="1600" b="1" dirty="0">
                <a:solidFill>
                  <a:srgbClr val="0070C0"/>
                </a:solidFill>
              </a:rPr>
              <a:t>Repérer :</a:t>
            </a:r>
          </a:p>
          <a:p>
            <a:pPr marL="285750" indent="-285750" algn="just">
              <a:buFontTx/>
              <a:buChar char="-"/>
            </a:pPr>
            <a:r>
              <a:rPr lang="fr-FR" sz="1600" b="1" dirty="0">
                <a:solidFill>
                  <a:srgbClr val="0070C0"/>
                </a:solidFill>
              </a:rPr>
              <a:t>les éléments qui résument l’intrigue. </a:t>
            </a:r>
          </a:p>
          <a:p>
            <a:pPr marL="285750" indent="-285750" algn="just">
              <a:buFontTx/>
              <a:buChar char="-"/>
            </a:pPr>
            <a:r>
              <a:rPr lang="fr-FR" sz="1600" b="1" dirty="0">
                <a:solidFill>
                  <a:srgbClr val="0070C0"/>
                </a:solidFill>
              </a:rPr>
              <a:t>la phrase d’accroche</a:t>
            </a:r>
          </a:p>
          <a:p>
            <a:pPr marL="285750" indent="-285750" algn="just">
              <a:buFontTx/>
              <a:buChar char="-"/>
            </a:pPr>
            <a:r>
              <a:rPr lang="fr-FR" sz="1600" b="1" dirty="0">
                <a:solidFill>
                  <a:srgbClr val="0070C0"/>
                </a:solidFill>
              </a:rPr>
              <a:t>le vocabulaire d’analyse cinématographique</a:t>
            </a:r>
          </a:p>
          <a:p>
            <a:pPr marL="285750" indent="-285750" algn="just">
              <a:buFontTx/>
              <a:buChar char="-"/>
            </a:pPr>
            <a:r>
              <a:rPr lang="fr-FR" sz="1600" b="1" dirty="0">
                <a:solidFill>
                  <a:srgbClr val="0070C0"/>
                </a:solidFill>
              </a:rPr>
              <a:t>les liens avec des références culturelles</a:t>
            </a:r>
          </a:p>
          <a:p>
            <a:pPr marL="285750" indent="-285750" algn="just">
              <a:buFontTx/>
              <a:buChar char="-"/>
            </a:pPr>
            <a:r>
              <a:rPr lang="fr-FR" sz="1600" b="1" dirty="0">
                <a:solidFill>
                  <a:srgbClr val="0070C0"/>
                </a:solidFill>
              </a:rPr>
              <a:t>l’expression d’un avis personnel argumenté</a:t>
            </a:r>
          </a:p>
          <a:p>
            <a:pPr algn="just"/>
            <a:endParaRPr lang="fr-F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2771" y="2276872"/>
            <a:ext cx="1078730" cy="144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1130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17000" r="-17000"/>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03848" y="116632"/>
            <a:ext cx="5832648" cy="6480720"/>
          </a:xfrm>
        </p:spPr>
        <p:txBody>
          <a:bodyPr>
            <a:normAutofit fontScale="25000" lnSpcReduction="20000"/>
          </a:bodyPr>
          <a:lstStyle/>
          <a:p>
            <a:pPr marL="0" indent="0">
              <a:buNone/>
            </a:pPr>
            <a:r>
              <a:rPr lang="fr-FR" sz="4300" b="1" dirty="0">
                <a:solidFill>
                  <a:srgbClr val="0070C0"/>
                </a:solidFill>
              </a:rPr>
              <a:t>3</a:t>
            </a:r>
            <a:r>
              <a:rPr lang="fr-FR" sz="4300" b="1" baseline="30000" dirty="0">
                <a:solidFill>
                  <a:srgbClr val="0070C0"/>
                </a:solidFill>
              </a:rPr>
              <a:t>e</a:t>
            </a:r>
            <a:r>
              <a:rPr lang="fr-FR" sz="4300" b="1" dirty="0">
                <a:solidFill>
                  <a:srgbClr val="0070C0"/>
                </a:solidFill>
              </a:rPr>
              <a:t> prix</a:t>
            </a:r>
            <a:r>
              <a:rPr lang="fr-FR" sz="4300" dirty="0">
                <a:solidFill>
                  <a:srgbClr val="0070C0"/>
                </a:solidFill>
              </a:rPr>
              <a:t> : </a:t>
            </a:r>
            <a:r>
              <a:rPr lang="fr-FR" sz="4300" dirty="0" err="1">
                <a:solidFill>
                  <a:srgbClr val="0070C0"/>
                </a:solidFill>
              </a:rPr>
              <a:t>Héloise</a:t>
            </a:r>
            <a:r>
              <a:rPr lang="fr-FR" sz="4300" dirty="0">
                <a:solidFill>
                  <a:srgbClr val="0070C0"/>
                </a:solidFill>
              </a:rPr>
              <a:t> Ferreira du collège Jean Auguste </a:t>
            </a:r>
            <a:r>
              <a:rPr lang="fr-FR" sz="4300" dirty="0" err="1">
                <a:solidFill>
                  <a:srgbClr val="0070C0"/>
                </a:solidFill>
              </a:rPr>
              <a:t>Senèze</a:t>
            </a:r>
            <a:r>
              <a:rPr lang="fr-FR" sz="4300" dirty="0">
                <a:solidFill>
                  <a:srgbClr val="0070C0"/>
                </a:solidFill>
              </a:rPr>
              <a:t> d’Arlanc</a:t>
            </a:r>
          </a:p>
          <a:p>
            <a:pPr marL="0" indent="0">
              <a:buNone/>
            </a:pPr>
            <a:r>
              <a:rPr lang="fr-FR" sz="4300" b="1" dirty="0">
                <a:solidFill>
                  <a:srgbClr val="0070C0"/>
                </a:solidFill>
              </a:rPr>
              <a:t>Sur le film</a:t>
            </a:r>
            <a:r>
              <a:rPr lang="fr-FR" sz="4300" dirty="0">
                <a:solidFill>
                  <a:srgbClr val="0070C0"/>
                </a:solidFill>
              </a:rPr>
              <a:t> :  </a:t>
            </a:r>
            <a:r>
              <a:rPr lang="fr-FR" sz="4300" i="1" dirty="0" err="1">
                <a:solidFill>
                  <a:srgbClr val="0070C0"/>
                </a:solidFill>
              </a:rPr>
              <a:t>Yandere</a:t>
            </a:r>
            <a:r>
              <a:rPr lang="fr-FR" sz="4300" dirty="0">
                <a:solidFill>
                  <a:srgbClr val="0070C0"/>
                </a:solidFill>
              </a:rPr>
              <a:t> de William </a:t>
            </a:r>
            <a:r>
              <a:rPr lang="fr-FR" sz="4300" dirty="0" err="1">
                <a:solidFill>
                  <a:srgbClr val="0070C0"/>
                </a:solidFill>
              </a:rPr>
              <a:t>Laboury</a:t>
            </a:r>
            <a:r>
              <a:rPr lang="fr-FR" sz="4300" dirty="0">
                <a:solidFill>
                  <a:srgbClr val="0070C0"/>
                </a:solidFill>
              </a:rPr>
              <a:t>.                   Voir la critique : </a:t>
            </a:r>
            <a:r>
              <a:rPr lang="fr-FR" sz="4300" dirty="0">
                <a:solidFill>
                  <a:srgbClr val="0070C0"/>
                </a:solidFill>
                <a:hlinkClick r:id="rId3"/>
              </a:rPr>
              <a:t>https://vimeo.com/429745723</a:t>
            </a:r>
            <a:endParaRPr lang="fr-FR" sz="4300" dirty="0">
              <a:solidFill>
                <a:srgbClr val="0070C0"/>
              </a:solidFill>
            </a:endParaRPr>
          </a:p>
          <a:p>
            <a:pPr marL="0" indent="0">
              <a:buNone/>
            </a:pPr>
            <a:r>
              <a:rPr lang="fr-FR" dirty="0">
                <a:solidFill>
                  <a:srgbClr val="0070C0"/>
                </a:solidFill>
              </a:rPr>
              <a:t> </a:t>
            </a:r>
          </a:p>
          <a:p>
            <a:pPr marL="0" indent="0" algn="just">
              <a:buNone/>
            </a:pPr>
            <a:r>
              <a:rPr lang="fr-FR" sz="6400" b="1" i="1" dirty="0">
                <a:solidFill>
                  <a:srgbClr val="0070C0"/>
                </a:solidFill>
              </a:rPr>
              <a:t>« Une </a:t>
            </a:r>
            <a:r>
              <a:rPr lang="fr-FR" sz="6400" b="1" i="1" dirty="0" err="1">
                <a:solidFill>
                  <a:srgbClr val="0070C0"/>
                </a:solidFill>
              </a:rPr>
              <a:t>Yandere</a:t>
            </a:r>
            <a:r>
              <a:rPr lang="fr-FR" sz="6400" b="1" i="1" dirty="0">
                <a:solidFill>
                  <a:srgbClr val="0070C0"/>
                </a:solidFill>
              </a:rPr>
              <a:t> n'abandonne jamais. Une </a:t>
            </a:r>
            <a:r>
              <a:rPr lang="fr-FR" sz="6400" b="1" i="1" dirty="0" err="1">
                <a:solidFill>
                  <a:srgbClr val="0070C0"/>
                </a:solidFill>
              </a:rPr>
              <a:t>Yandere</a:t>
            </a:r>
            <a:r>
              <a:rPr lang="fr-FR" sz="6400" b="1" i="1" dirty="0">
                <a:solidFill>
                  <a:srgbClr val="0070C0"/>
                </a:solidFill>
              </a:rPr>
              <a:t> aime son amoureux jusqu'au bout, quoi qu'il arrive. » Telle est la devise de ces «intelligences artificielles » holographiques. Tommy, image de l'adolescent ingrat et banal, en possède une, </a:t>
            </a:r>
            <a:r>
              <a:rPr lang="fr-FR" sz="6400" b="1" i="1" dirty="0" err="1">
                <a:solidFill>
                  <a:srgbClr val="0070C0"/>
                </a:solidFill>
              </a:rPr>
              <a:t>Maïko</a:t>
            </a:r>
            <a:r>
              <a:rPr lang="fr-FR" sz="6400" b="1" i="1" dirty="0">
                <a:solidFill>
                  <a:srgbClr val="0070C0"/>
                </a:solidFill>
              </a:rPr>
              <a:t>.</a:t>
            </a:r>
            <a:endParaRPr lang="fr-FR" sz="6400" b="1" dirty="0">
              <a:solidFill>
                <a:srgbClr val="0070C0"/>
              </a:solidFill>
            </a:endParaRPr>
          </a:p>
          <a:p>
            <a:pPr marL="0" indent="0" algn="just">
              <a:buNone/>
            </a:pPr>
            <a:r>
              <a:rPr lang="fr-FR" sz="6400" b="1" i="1" dirty="0">
                <a:solidFill>
                  <a:srgbClr val="0070C0"/>
                </a:solidFill>
              </a:rPr>
              <a:t>Ce court-métrage est construit sur un flash-back de </a:t>
            </a:r>
            <a:r>
              <a:rPr lang="fr-FR" sz="6400" b="1" i="1" dirty="0" err="1">
                <a:solidFill>
                  <a:srgbClr val="0070C0"/>
                </a:solidFill>
              </a:rPr>
              <a:t>Maïko</a:t>
            </a:r>
            <a:r>
              <a:rPr lang="fr-FR" sz="6400" b="1" i="1" dirty="0">
                <a:solidFill>
                  <a:srgbClr val="0070C0"/>
                </a:solidFill>
              </a:rPr>
              <a:t> qui raconte son histoire à une seconde </a:t>
            </a:r>
            <a:r>
              <a:rPr lang="fr-FR" sz="6400" b="1" i="1" dirty="0" err="1">
                <a:solidFill>
                  <a:srgbClr val="0070C0"/>
                </a:solidFill>
              </a:rPr>
              <a:t>Yandere</a:t>
            </a:r>
            <a:r>
              <a:rPr lang="fr-FR" sz="6400" b="1" i="1" dirty="0">
                <a:solidFill>
                  <a:srgbClr val="0070C0"/>
                </a:solidFill>
              </a:rPr>
              <a:t>. L'arrivée de Sophie, adolescente bien réelle, provoque la rupture entre Tommy et </a:t>
            </a:r>
            <a:r>
              <a:rPr lang="fr-FR" sz="6400" b="1" i="1" dirty="0" err="1">
                <a:solidFill>
                  <a:srgbClr val="0070C0"/>
                </a:solidFill>
              </a:rPr>
              <a:t>Maïko</a:t>
            </a:r>
            <a:r>
              <a:rPr lang="fr-FR" sz="6400" b="1" i="1" dirty="0">
                <a:solidFill>
                  <a:srgbClr val="0070C0"/>
                </a:solidFill>
              </a:rPr>
              <a:t>. Cela ne peut empêcher une sensation inconnue de submerger la </a:t>
            </a:r>
            <a:r>
              <a:rPr lang="fr-FR" sz="6400" b="1" i="1" dirty="0" err="1">
                <a:solidFill>
                  <a:srgbClr val="0070C0"/>
                </a:solidFill>
              </a:rPr>
              <a:t>Yandere</a:t>
            </a:r>
            <a:r>
              <a:rPr lang="fr-FR" sz="6400" b="1" i="1" dirty="0">
                <a:solidFill>
                  <a:srgbClr val="0070C0"/>
                </a:solidFill>
              </a:rPr>
              <a:t> qui découvre le goût de ses larmes, augmentant sa taille jusqu'à devenir humaine. Cette évolution évoque la façon dont les drames amoureux font grandir. Parallèlement, pour sortir Tommy de cet amour enfantin et l'aider à mûrir, Sophie l'arrache à </a:t>
            </a:r>
            <a:r>
              <a:rPr lang="fr-FR" sz="6400" b="1" i="1" dirty="0" err="1">
                <a:solidFill>
                  <a:srgbClr val="0070C0"/>
                </a:solidFill>
              </a:rPr>
              <a:t>Maïko</a:t>
            </a:r>
            <a:r>
              <a:rPr lang="fr-FR" sz="6400" b="1" i="1" dirty="0">
                <a:solidFill>
                  <a:srgbClr val="0070C0"/>
                </a:solidFill>
              </a:rPr>
              <a:t>.</a:t>
            </a:r>
            <a:endParaRPr lang="fr-FR" sz="6400" b="1" dirty="0">
              <a:solidFill>
                <a:srgbClr val="0070C0"/>
              </a:solidFill>
            </a:endParaRPr>
          </a:p>
          <a:p>
            <a:pPr marL="0" indent="0" algn="just">
              <a:buNone/>
            </a:pPr>
            <a:r>
              <a:rPr lang="fr-FR" sz="6400" b="1" i="1" dirty="0">
                <a:solidFill>
                  <a:srgbClr val="0070C0"/>
                </a:solidFill>
              </a:rPr>
              <a:t>Le film, dominé par une sélection de couleurs sombres, revient au présent, quand </a:t>
            </a:r>
            <a:r>
              <a:rPr lang="fr-FR" sz="6400" b="1" i="1" dirty="0" err="1">
                <a:solidFill>
                  <a:srgbClr val="0070C0"/>
                </a:solidFill>
              </a:rPr>
              <a:t>Maïko</a:t>
            </a:r>
            <a:r>
              <a:rPr lang="fr-FR" sz="6400" b="1" i="1" dirty="0">
                <a:solidFill>
                  <a:srgbClr val="0070C0"/>
                </a:solidFill>
              </a:rPr>
              <a:t> se confie à l'autre </a:t>
            </a:r>
            <a:r>
              <a:rPr lang="fr-FR" sz="6400" b="1" i="1" dirty="0" err="1">
                <a:solidFill>
                  <a:srgbClr val="0070C0"/>
                </a:solidFill>
              </a:rPr>
              <a:t>Yandere</a:t>
            </a:r>
            <a:r>
              <a:rPr lang="fr-FR" sz="6400" b="1" i="1" dirty="0">
                <a:solidFill>
                  <a:srgbClr val="0070C0"/>
                </a:solidFill>
              </a:rPr>
              <a:t> reflétant sa mauvaise conscience. Les scènes sont nocturnes : la menace peut surgir de l'ombre à tout moment, comme lorsque </a:t>
            </a:r>
            <a:r>
              <a:rPr lang="fr-FR" sz="6400" b="1" i="1" dirty="0" err="1">
                <a:solidFill>
                  <a:srgbClr val="0070C0"/>
                </a:solidFill>
              </a:rPr>
              <a:t>Maïko</a:t>
            </a:r>
            <a:r>
              <a:rPr lang="fr-FR" sz="6400" b="1" i="1" dirty="0">
                <a:solidFill>
                  <a:srgbClr val="0070C0"/>
                </a:solidFill>
              </a:rPr>
              <a:t> retrouve Sophie pour la tuer.</a:t>
            </a:r>
            <a:endParaRPr lang="fr-FR" sz="6400" b="1" dirty="0">
              <a:solidFill>
                <a:srgbClr val="0070C0"/>
              </a:solidFill>
            </a:endParaRPr>
          </a:p>
          <a:p>
            <a:pPr marL="0" indent="0" algn="just">
              <a:buNone/>
            </a:pPr>
            <a:r>
              <a:rPr lang="fr-FR" sz="6400" b="1" i="1" dirty="0">
                <a:solidFill>
                  <a:srgbClr val="0070C0"/>
                </a:solidFill>
              </a:rPr>
              <a:t>Une bande-son accompagne la progression de l'aventure : des dialogues et notamment un thème aux sons électroniques et «futuristes » revenant régulièrement et donnant un côté touchant aux événements, comme quand Sophie fait remarquer à </a:t>
            </a:r>
            <a:r>
              <a:rPr lang="fr-FR" sz="6400" b="1" i="1" dirty="0" err="1">
                <a:solidFill>
                  <a:srgbClr val="0070C0"/>
                </a:solidFill>
              </a:rPr>
              <a:t>Maïko</a:t>
            </a:r>
            <a:r>
              <a:rPr lang="fr-FR" sz="6400" b="1" i="1" dirty="0">
                <a:solidFill>
                  <a:srgbClr val="0070C0"/>
                </a:solidFill>
              </a:rPr>
              <a:t> qu'elle ne dépend plus de Tommy, qu'elle est libre. Traditionnellement, les </a:t>
            </a:r>
            <a:r>
              <a:rPr lang="fr-FR" sz="6400" b="1" i="1" dirty="0" err="1">
                <a:solidFill>
                  <a:srgbClr val="0070C0"/>
                </a:solidFill>
              </a:rPr>
              <a:t>Yandere</a:t>
            </a:r>
            <a:r>
              <a:rPr lang="fr-FR" sz="6400" b="1" i="1" dirty="0">
                <a:solidFill>
                  <a:srgbClr val="0070C0"/>
                </a:solidFill>
              </a:rPr>
              <a:t> éliminent leur rivale ; ici, le réalisateur a voulu donner à </a:t>
            </a:r>
            <a:r>
              <a:rPr lang="fr-FR" sz="6400" b="1" i="1" dirty="0" err="1">
                <a:solidFill>
                  <a:srgbClr val="0070C0"/>
                </a:solidFill>
              </a:rPr>
              <a:t>Maïko</a:t>
            </a:r>
            <a:r>
              <a:rPr lang="fr-FR" sz="6400" b="1" i="1" dirty="0">
                <a:solidFill>
                  <a:srgbClr val="0070C0"/>
                </a:solidFill>
              </a:rPr>
              <a:t> la force de s'émanciper de cette image assignée en abandonnant Tommy. </a:t>
            </a:r>
            <a:r>
              <a:rPr lang="fr-FR" sz="6400" b="1" i="1" dirty="0" err="1">
                <a:solidFill>
                  <a:srgbClr val="0070C0"/>
                </a:solidFill>
              </a:rPr>
              <a:t>Maïko</a:t>
            </a:r>
            <a:r>
              <a:rPr lang="fr-FR" sz="6400" b="1" i="1" dirty="0">
                <a:solidFill>
                  <a:srgbClr val="0070C0"/>
                </a:solidFill>
              </a:rPr>
              <a:t> parcourt le monde pour libérer les autres </a:t>
            </a:r>
            <a:r>
              <a:rPr lang="fr-FR" sz="6400" b="1" i="1" dirty="0" err="1">
                <a:solidFill>
                  <a:srgbClr val="0070C0"/>
                </a:solidFill>
              </a:rPr>
              <a:t>Yandere</a:t>
            </a:r>
            <a:r>
              <a:rPr lang="fr-FR" sz="6400" b="1" i="1" dirty="0">
                <a:solidFill>
                  <a:srgbClr val="0070C0"/>
                </a:solidFill>
              </a:rPr>
              <a:t>.</a:t>
            </a:r>
            <a:endParaRPr lang="fr-FR" sz="6400" b="1" dirty="0">
              <a:solidFill>
                <a:srgbClr val="0070C0"/>
              </a:solidFill>
            </a:endParaRPr>
          </a:p>
          <a:p>
            <a:pPr marL="0" indent="0" algn="just">
              <a:buNone/>
            </a:pPr>
            <a:r>
              <a:rPr lang="fr-FR" sz="6400" b="1" i="1" dirty="0">
                <a:solidFill>
                  <a:srgbClr val="0070C0"/>
                </a:solidFill>
              </a:rPr>
              <a:t>Ce film permet de montrer que « les larmes font grandir ». Les erreurs commises servent à édifier notre conscience et à rendre plus fort.</a:t>
            </a:r>
            <a:endParaRPr lang="fr-FR" sz="6400" b="1" dirty="0">
              <a:solidFill>
                <a:srgbClr val="0070C0"/>
              </a:solidFill>
            </a:endParaRPr>
          </a:p>
          <a:p>
            <a:endParaRPr lang="fr-FR" dirty="0"/>
          </a:p>
        </p:txBody>
      </p:sp>
      <p:sp>
        <p:nvSpPr>
          <p:cNvPr id="4" name="Espace réservé du texte 3"/>
          <p:cNvSpPr>
            <a:spLocks noGrp="1"/>
          </p:cNvSpPr>
          <p:nvPr>
            <p:ph type="body" sz="half" idx="2"/>
          </p:nvPr>
        </p:nvSpPr>
        <p:spPr>
          <a:xfrm>
            <a:off x="107504" y="1196752"/>
            <a:ext cx="3008313" cy="2065908"/>
          </a:xfrm>
        </p:spPr>
        <p:txBody>
          <a:bodyPr/>
          <a:lstStyle/>
          <a:p>
            <a:pPr marL="285750" indent="-285750" algn="just">
              <a:buFontTx/>
              <a:buChar char="-"/>
            </a:pPr>
            <a:r>
              <a:rPr lang="fr-FR" b="1" dirty="0">
                <a:solidFill>
                  <a:srgbClr val="0070C0"/>
                </a:solidFill>
              </a:rPr>
              <a:t>Commenter le choix de la phrase d’accroche par rapport à la critique précédente.</a:t>
            </a:r>
          </a:p>
          <a:p>
            <a:pPr marL="285750" indent="-285750" algn="just">
              <a:buFontTx/>
              <a:buChar char="-"/>
            </a:pPr>
            <a:r>
              <a:rPr lang="fr-FR" b="1" dirty="0">
                <a:solidFill>
                  <a:srgbClr val="0070C0"/>
                </a:solidFill>
              </a:rPr>
              <a:t>Les éléments sur l’intrigue, sur la réalisation.</a:t>
            </a:r>
          </a:p>
          <a:p>
            <a:pPr marL="285750" indent="-285750" algn="just">
              <a:buFontTx/>
              <a:buChar char="-"/>
            </a:pPr>
            <a:r>
              <a:rPr lang="fr-FR" b="1" dirty="0">
                <a:solidFill>
                  <a:srgbClr val="0070C0"/>
                </a:solidFill>
              </a:rPr>
              <a:t>L’expression d’un avis personnel. </a:t>
            </a:r>
          </a:p>
        </p:txBody>
      </p:sp>
    </p:spTree>
    <p:extLst>
      <p:ext uri="{BB962C8B-B14F-4D97-AF65-F5344CB8AC3E}">
        <p14:creationId xmlns:p14="http://schemas.microsoft.com/office/powerpoint/2010/main" val="356885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17000" r="-17000"/>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79912" y="188640"/>
            <a:ext cx="5256584" cy="6501185"/>
          </a:xfrm>
        </p:spPr>
        <p:txBody>
          <a:bodyPr>
            <a:normAutofit fontScale="40000" lnSpcReduction="20000"/>
          </a:bodyPr>
          <a:lstStyle/>
          <a:p>
            <a:pPr marL="0" indent="0" algn="just">
              <a:buNone/>
            </a:pPr>
            <a:r>
              <a:rPr lang="fr-FR" sz="3300" b="1" dirty="0">
                <a:solidFill>
                  <a:srgbClr val="0070C0"/>
                </a:solidFill>
              </a:rPr>
              <a:t>2</a:t>
            </a:r>
            <a:r>
              <a:rPr lang="fr-FR" sz="3300" b="1" baseline="30000" dirty="0">
                <a:solidFill>
                  <a:srgbClr val="0070C0"/>
                </a:solidFill>
              </a:rPr>
              <a:t>e</a:t>
            </a:r>
            <a:r>
              <a:rPr lang="fr-FR" sz="3300" b="1" dirty="0">
                <a:solidFill>
                  <a:srgbClr val="0070C0"/>
                </a:solidFill>
              </a:rPr>
              <a:t> prix : </a:t>
            </a:r>
            <a:r>
              <a:rPr lang="fr-FR" sz="3300" b="1" dirty="0" err="1">
                <a:solidFill>
                  <a:srgbClr val="0070C0"/>
                </a:solidFill>
              </a:rPr>
              <a:t>Loic</a:t>
            </a:r>
            <a:r>
              <a:rPr lang="fr-FR" sz="3300" b="1" dirty="0">
                <a:solidFill>
                  <a:srgbClr val="0070C0"/>
                </a:solidFill>
              </a:rPr>
              <a:t> </a:t>
            </a:r>
            <a:r>
              <a:rPr lang="fr-FR" sz="3300" b="1" dirty="0" err="1">
                <a:solidFill>
                  <a:srgbClr val="0070C0"/>
                </a:solidFill>
              </a:rPr>
              <a:t>Arveuf</a:t>
            </a:r>
            <a:r>
              <a:rPr lang="fr-FR" sz="3300" b="1" dirty="0">
                <a:solidFill>
                  <a:srgbClr val="0070C0"/>
                </a:solidFill>
              </a:rPr>
              <a:t> du Lycée Professionnel et Agricole de Rochefort Montagne</a:t>
            </a:r>
          </a:p>
          <a:p>
            <a:pPr marL="0" indent="0" algn="just">
              <a:buNone/>
            </a:pPr>
            <a:r>
              <a:rPr lang="fr-FR" sz="3300" b="1" dirty="0">
                <a:solidFill>
                  <a:srgbClr val="0070C0"/>
                </a:solidFill>
              </a:rPr>
              <a:t>Sur le film :  </a:t>
            </a:r>
            <a:r>
              <a:rPr lang="fr-FR" sz="3300" b="1" dirty="0" err="1">
                <a:solidFill>
                  <a:srgbClr val="0070C0"/>
                </a:solidFill>
              </a:rPr>
              <a:t>Yandere</a:t>
            </a:r>
            <a:r>
              <a:rPr lang="fr-FR" sz="3300" b="1" dirty="0">
                <a:solidFill>
                  <a:srgbClr val="0070C0"/>
                </a:solidFill>
              </a:rPr>
              <a:t> de William </a:t>
            </a:r>
            <a:r>
              <a:rPr lang="fr-FR" sz="3300" b="1" dirty="0" err="1">
                <a:solidFill>
                  <a:srgbClr val="0070C0"/>
                </a:solidFill>
              </a:rPr>
              <a:t>Laboury</a:t>
            </a:r>
            <a:endParaRPr lang="fr-FR" sz="3300" b="1" dirty="0">
              <a:solidFill>
                <a:srgbClr val="0070C0"/>
              </a:solidFill>
            </a:endParaRPr>
          </a:p>
          <a:p>
            <a:pPr marL="0" indent="0" algn="just">
              <a:buNone/>
            </a:pPr>
            <a:r>
              <a:rPr lang="fr-FR" sz="3300" b="1" dirty="0">
                <a:solidFill>
                  <a:srgbClr val="0070C0"/>
                </a:solidFill>
              </a:rPr>
              <a:t>Voir la critique : </a:t>
            </a:r>
            <a:r>
              <a:rPr lang="fr-FR" sz="3300" b="1" dirty="0">
                <a:solidFill>
                  <a:srgbClr val="0070C0"/>
                </a:solidFill>
                <a:hlinkClick r:id="rId3"/>
              </a:rPr>
              <a:t>https://vimeo.com/429894718</a:t>
            </a:r>
            <a:endParaRPr lang="fr-FR" sz="3300" b="1" dirty="0">
              <a:solidFill>
                <a:srgbClr val="0070C0"/>
              </a:solidFill>
            </a:endParaRPr>
          </a:p>
          <a:p>
            <a:pPr marL="0" indent="0">
              <a:buNone/>
            </a:pPr>
            <a:r>
              <a:rPr lang="fr-FR" dirty="0"/>
              <a:t> </a:t>
            </a:r>
          </a:p>
          <a:p>
            <a:pPr marL="0" indent="0" algn="just">
              <a:buNone/>
            </a:pPr>
            <a:r>
              <a:rPr lang="fr-FR" sz="3500" b="1" i="1" dirty="0">
                <a:solidFill>
                  <a:srgbClr val="0070C0"/>
                </a:solidFill>
              </a:rPr>
              <a:t>	</a:t>
            </a:r>
            <a:r>
              <a:rPr lang="fr-FR" sz="4000" b="1" i="1" dirty="0">
                <a:solidFill>
                  <a:srgbClr val="0070C0"/>
                </a:solidFill>
              </a:rPr>
              <a:t>Ce film aux allures japonaises, se rapproche fortement des mangas par l’apparition de personnages asiatiques, les «</a:t>
            </a:r>
            <a:r>
              <a:rPr lang="fr-FR" sz="4000" b="1" i="1" dirty="0" err="1">
                <a:solidFill>
                  <a:srgbClr val="0070C0"/>
                </a:solidFill>
              </a:rPr>
              <a:t>Yandere</a:t>
            </a:r>
            <a:r>
              <a:rPr lang="fr-FR" sz="4000" b="1" i="1" dirty="0">
                <a:solidFill>
                  <a:srgbClr val="0070C0"/>
                </a:solidFill>
              </a:rPr>
              <a:t>», qui ont une personnalité au premier abord affectueuse et tendre mais qui, par la suite, deviennent dérangées voire psychotiques. « </a:t>
            </a:r>
            <a:r>
              <a:rPr lang="fr-FR" sz="4000" b="1" i="1" dirty="0" err="1">
                <a:solidFill>
                  <a:srgbClr val="0070C0"/>
                </a:solidFill>
              </a:rPr>
              <a:t>Yandere</a:t>
            </a:r>
            <a:r>
              <a:rPr lang="fr-FR" sz="4000" b="1" i="1" dirty="0">
                <a:solidFill>
                  <a:srgbClr val="0070C0"/>
                </a:solidFill>
              </a:rPr>
              <a:t> » est une combinaison japonaise de </a:t>
            </a:r>
            <a:r>
              <a:rPr lang="fr-FR" sz="4000" b="1" i="1" dirty="0" err="1">
                <a:solidFill>
                  <a:srgbClr val="0070C0"/>
                </a:solidFill>
              </a:rPr>
              <a:t>yanderu</a:t>
            </a:r>
            <a:r>
              <a:rPr lang="fr-FR" sz="4000" b="1" i="1" dirty="0">
                <a:solidFill>
                  <a:srgbClr val="0070C0"/>
                </a:solidFill>
              </a:rPr>
              <a:t> qui signifie malade, et </a:t>
            </a:r>
            <a:r>
              <a:rPr lang="fr-FR" sz="4000" b="1" i="1" dirty="0" err="1">
                <a:solidFill>
                  <a:srgbClr val="0070C0"/>
                </a:solidFill>
              </a:rPr>
              <a:t>deredere</a:t>
            </a:r>
            <a:r>
              <a:rPr lang="fr-FR" sz="4000" b="1" i="1" dirty="0">
                <a:solidFill>
                  <a:srgbClr val="0070C0"/>
                </a:solidFill>
              </a:rPr>
              <a:t> qui signifie amoureux. La présentation des personnages, différents par leur taille, pourrait nous faire penser que la </a:t>
            </a:r>
            <a:r>
              <a:rPr lang="fr-FR" sz="4000" b="1" i="1" dirty="0" err="1">
                <a:solidFill>
                  <a:srgbClr val="0070C0"/>
                </a:solidFill>
              </a:rPr>
              <a:t>Yandere</a:t>
            </a:r>
            <a:r>
              <a:rPr lang="fr-FR" sz="4000" b="1" i="1" dirty="0">
                <a:solidFill>
                  <a:srgbClr val="0070C0"/>
                </a:solidFill>
              </a:rPr>
              <a:t> est soumise à l’homme, or la supériorité de celle-ci se fait bien distinguer. Le film propose des plans intéressants, avec des jeux de lumière qui permettent de montrer la puissance et les sentiments de chacun des personnages, le rouge montre la colère et l’amour, et le bleu montre la tendresse et la froideur que l’homme fait apparaître lorsqu’il repousse la </a:t>
            </a:r>
            <a:r>
              <a:rPr lang="fr-FR" sz="4000" b="1" i="1" dirty="0" err="1">
                <a:solidFill>
                  <a:srgbClr val="0070C0"/>
                </a:solidFill>
              </a:rPr>
              <a:t>Yandere</a:t>
            </a:r>
            <a:r>
              <a:rPr lang="fr-FR" sz="4000" b="1" i="1" dirty="0">
                <a:solidFill>
                  <a:srgbClr val="0070C0"/>
                </a:solidFill>
              </a:rPr>
              <a:t>. De plus l’auteur a souhaité utiliser des flash-back, pour apporter au spectateur des éléments nécessaires à la compréhension du comportement des personnages. Le film est à la fois un récit et un discours, porteur d’une vision du monde, qui dénonce les conséquences des nouvelles technologies. De plus la musique angoissante montre la détresse de la </a:t>
            </a:r>
            <a:r>
              <a:rPr lang="fr-FR" sz="4000" b="1" i="1" dirty="0" err="1">
                <a:solidFill>
                  <a:srgbClr val="0070C0"/>
                </a:solidFill>
              </a:rPr>
              <a:t>Yandere</a:t>
            </a:r>
            <a:r>
              <a:rPr lang="fr-FR" sz="4000" b="1" i="1" dirty="0">
                <a:solidFill>
                  <a:srgbClr val="0070C0"/>
                </a:solidFill>
              </a:rPr>
              <a:t> et l’emprisonnement que l’homme subit. Ce film m’a rendu nostalgique car la </a:t>
            </a:r>
            <a:r>
              <a:rPr lang="fr-FR" sz="4000" b="1" i="1" dirty="0" err="1">
                <a:solidFill>
                  <a:srgbClr val="0070C0"/>
                </a:solidFill>
              </a:rPr>
              <a:t>Yandere</a:t>
            </a:r>
            <a:r>
              <a:rPr lang="fr-FR" sz="4000" b="1" i="1" dirty="0">
                <a:solidFill>
                  <a:srgbClr val="0070C0"/>
                </a:solidFill>
              </a:rPr>
              <a:t> nous fait pitié, mais d’un autre côté, l’utilisation des nouvelles technologies permet de nous identifier et de réfléchir sur notre dépendance vis-à-vis de nos objets connectés.</a:t>
            </a:r>
            <a:endParaRPr lang="fr-FR" sz="4000" b="1" dirty="0">
              <a:solidFill>
                <a:srgbClr val="0070C0"/>
              </a:solidFill>
            </a:endParaRPr>
          </a:p>
          <a:p>
            <a:pPr marL="0" indent="0" algn="just">
              <a:buNone/>
            </a:pPr>
            <a:r>
              <a:rPr lang="fr-FR" sz="3500" dirty="0"/>
              <a:t> </a:t>
            </a:r>
          </a:p>
          <a:p>
            <a:endParaRPr lang="fr-FR" dirty="0"/>
          </a:p>
        </p:txBody>
      </p:sp>
      <p:sp>
        <p:nvSpPr>
          <p:cNvPr id="4" name="Espace réservé du texte 3"/>
          <p:cNvSpPr>
            <a:spLocks noGrp="1"/>
          </p:cNvSpPr>
          <p:nvPr>
            <p:ph type="body" sz="half" idx="2"/>
          </p:nvPr>
        </p:nvSpPr>
        <p:spPr>
          <a:xfrm>
            <a:off x="179512" y="1268760"/>
            <a:ext cx="3600400" cy="5328592"/>
          </a:xfrm>
        </p:spPr>
        <p:txBody>
          <a:bodyPr>
            <a:normAutofit/>
          </a:bodyPr>
          <a:lstStyle/>
          <a:p>
            <a:r>
              <a:rPr lang="fr-FR" b="1" dirty="0" smtClean="0">
                <a:solidFill>
                  <a:srgbClr val="0070C0"/>
                </a:solidFill>
              </a:rPr>
              <a:t>Repérer :</a:t>
            </a:r>
          </a:p>
          <a:p>
            <a:r>
              <a:rPr lang="fr-FR" b="1" dirty="0" smtClean="0">
                <a:solidFill>
                  <a:srgbClr val="0070C0"/>
                </a:solidFill>
              </a:rPr>
              <a:t>- Les éléments d’analyse cinématographique</a:t>
            </a:r>
            <a:r>
              <a:rPr lang="fr-FR" b="1" dirty="0">
                <a:solidFill>
                  <a:srgbClr val="0070C0"/>
                </a:solidFill>
              </a:rPr>
              <a:t>. </a:t>
            </a:r>
          </a:p>
          <a:p>
            <a:r>
              <a:rPr lang="fr-FR" b="1" dirty="0" smtClean="0">
                <a:solidFill>
                  <a:srgbClr val="0070C0"/>
                </a:solidFill>
              </a:rPr>
              <a:t>- l’expression du ressenti</a:t>
            </a:r>
            <a:r>
              <a:rPr lang="fr-FR" b="1" dirty="0">
                <a:solidFill>
                  <a:srgbClr val="0070C0"/>
                </a:solidFill>
              </a:rPr>
              <a:t>. </a:t>
            </a:r>
          </a:p>
          <a:p>
            <a:pPr marL="285750" indent="-285750">
              <a:buFontTx/>
              <a:buChar char="-"/>
            </a:pPr>
            <a:endParaRPr lang="fr-FR" b="1" dirty="0">
              <a:solidFill>
                <a:srgbClr val="0070C0"/>
              </a:solidFill>
            </a:endParaRPr>
          </a:p>
          <a:p>
            <a:endParaRPr lang="fr-FR" b="1" dirty="0">
              <a:solidFill>
                <a:srgbClr val="0070C0"/>
              </a:solidFill>
            </a:endParaRPr>
          </a:p>
          <a:p>
            <a:pPr marL="285750" indent="-285750">
              <a:buFontTx/>
              <a:buChar char="-"/>
            </a:pPr>
            <a:endParaRPr lang="fr-FR" b="1" dirty="0">
              <a:solidFill>
                <a:srgbClr val="0070C0"/>
              </a:solidFill>
            </a:endParaRPr>
          </a:p>
          <a:p>
            <a:pPr marL="285750" indent="-285750">
              <a:buFontTx/>
              <a:buChar char="-"/>
            </a:pPr>
            <a:endParaRPr lang="fr-FR" b="1" dirty="0">
              <a:solidFill>
                <a:srgbClr val="0070C0"/>
              </a:solidFill>
            </a:endParaRPr>
          </a:p>
          <a:p>
            <a:pPr marL="285750" indent="-285750">
              <a:buFontTx/>
              <a:buChar char="-"/>
            </a:pPr>
            <a:endParaRPr lang="fr-FR" b="1" dirty="0">
              <a:solidFill>
                <a:srgbClr val="0070C0"/>
              </a:solidFill>
            </a:endParaRPr>
          </a:p>
          <a:p>
            <a:endParaRPr lang="fr-FR" b="1" dirty="0">
              <a:solidFill>
                <a:srgbClr val="0070C0"/>
              </a:solidFill>
            </a:endParaRPr>
          </a:p>
          <a:p>
            <a:endParaRPr lang="fr-FR" b="1" dirty="0">
              <a:solidFill>
                <a:srgbClr val="0070C0"/>
              </a:solidFill>
            </a:endParaRPr>
          </a:p>
          <a:p>
            <a:pPr algn="just"/>
            <a:r>
              <a:rPr lang="fr-FR" b="1" dirty="0">
                <a:solidFill>
                  <a:srgbClr val="0070C0"/>
                </a:solidFill>
              </a:rPr>
              <a:t>Les élèves peuvent réfléchir en groupe. Ensuite ils présentent et mutualisent leurs réponses, en comparant ces 3 critiques d’un même court métrage. </a:t>
            </a:r>
            <a:endParaRPr lang="fr-FR" b="1" dirty="0" smtClean="0">
              <a:solidFill>
                <a:srgbClr val="0070C0"/>
              </a:solidFill>
            </a:endParaRPr>
          </a:p>
          <a:p>
            <a:pPr algn="just"/>
            <a:endParaRPr lang="fr-FR" b="1" dirty="0" smtClean="0">
              <a:solidFill>
                <a:srgbClr val="0070C0"/>
              </a:solidFill>
            </a:endParaRPr>
          </a:p>
          <a:p>
            <a:pPr algn="just"/>
            <a:endParaRPr lang="fr-FR" b="1" dirty="0">
              <a:solidFill>
                <a:srgbClr val="0070C0"/>
              </a:solidFill>
            </a:endParaRPr>
          </a:p>
          <a:p>
            <a:pPr algn="just"/>
            <a:endParaRPr lang="fr-FR" b="1" dirty="0">
              <a:solidFill>
                <a:srgbClr val="0070C0"/>
              </a:solidFill>
            </a:endParaRPr>
          </a:p>
          <a:p>
            <a:pPr algn="just"/>
            <a:r>
              <a:rPr lang="fr-FR" b="1" dirty="0" smtClean="0">
                <a:solidFill>
                  <a:srgbClr val="0070C0"/>
                </a:solidFill>
              </a:rPr>
              <a:t>L’échange sur les courts métrages de la sélection est souvent un moment très riche, qui permet notamment à certains de se rendre compte qu’ils ont des choses à dire. </a:t>
            </a:r>
            <a:endParaRPr lang="fr-FR" b="1" dirty="0">
              <a:solidFill>
                <a:srgbClr val="0070C0"/>
              </a:solidFill>
            </a:endParaRPr>
          </a:p>
        </p:txBody>
      </p:sp>
    </p:spTree>
    <p:extLst>
      <p:ext uri="{BB962C8B-B14F-4D97-AF65-F5344CB8AC3E}">
        <p14:creationId xmlns:p14="http://schemas.microsoft.com/office/powerpoint/2010/main" val="3293596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1520" y="44624"/>
            <a:ext cx="3213993" cy="526380"/>
          </a:xfrm>
        </p:spPr>
        <p:txBody>
          <a:bodyPr/>
          <a:lstStyle/>
          <a:p>
            <a:r>
              <a:rPr lang="fr-FR" dirty="0"/>
              <a:t>« A bouche que veux-tu… »</a:t>
            </a:r>
          </a:p>
        </p:txBody>
      </p:sp>
      <p:sp>
        <p:nvSpPr>
          <p:cNvPr id="3" name="Espace réservé du contenu 2"/>
          <p:cNvSpPr>
            <a:spLocks noGrp="1"/>
          </p:cNvSpPr>
          <p:nvPr>
            <p:ph idx="1"/>
          </p:nvPr>
        </p:nvSpPr>
        <p:spPr>
          <a:xfrm>
            <a:off x="3575050" y="273050"/>
            <a:ext cx="5317430" cy="6252294"/>
          </a:xfrm>
        </p:spPr>
        <p:txBody>
          <a:bodyPr>
            <a:normAutofit/>
          </a:bodyPr>
          <a:lstStyle/>
          <a:p>
            <a:pPr marL="0" indent="0" algn="just">
              <a:buNone/>
            </a:pPr>
            <a:r>
              <a:rPr lang="fr-FR" sz="2000" b="1" dirty="0"/>
              <a:t>Chamade</a:t>
            </a:r>
          </a:p>
          <a:p>
            <a:pPr marL="0" indent="0" algn="just">
              <a:buNone/>
            </a:pPr>
            <a:r>
              <a:rPr lang="fr-FR" sz="2000" b="1" dirty="0"/>
              <a:t>Sonnerie de trompette, appel de tambour émis par des assiégés pour signaler à l’ennemi leur intention de parlementer. Par extension métaphorique « battre la chamade » : battre à un rythme accéléré sous le coup d’une émotion ; capituler, succomber. </a:t>
            </a:r>
          </a:p>
          <a:p>
            <a:pPr marL="0" indent="0" algn="just">
              <a:buNone/>
            </a:pPr>
            <a:endParaRPr lang="fr-FR" sz="1050" b="1" dirty="0"/>
          </a:p>
          <a:p>
            <a:pPr marL="0" indent="0" algn="just">
              <a:buNone/>
            </a:pPr>
            <a:r>
              <a:rPr lang="fr-FR" sz="2000" b="1" dirty="0"/>
              <a:t>Quand vient la fin de l’été, Camélia a un service à demander à son ami d’enfance Salah : s’entraîner à embrasser avec la langue. </a:t>
            </a:r>
          </a:p>
          <a:p>
            <a:pPr marL="0" indent="0">
              <a:buNone/>
            </a:pPr>
            <a:endParaRPr lang="fr-FR" sz="20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124" y="620688"/>
            <a:ext cx="2734716" cy="4053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Utilisateur\Desktop\La Chamade\vlcsnap-2021-03-15-21h56m50s6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861048"/>
            <a:ext cx="192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Utilisateur\Desktop\La Chamade\vlcsnap-2021-03-15-21h57m02s28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3861048"/>
            <a:ext cx="192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tilisateur\Desktop\La Chamade\vlcsnap-2021-03-15-21h59m02s348.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544" y="5157192"/>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Utilisateur\Desktop\La Chamade\vlcsnap-2021-03-15-22h00m06s237.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88024" y="5157352"/>
            <a:ext cx="256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422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323528" y="1288330"/>
            <a:ext cx="3008313" cy="4281339"/>
          </a:xfrm>
        </p:spPr>
        <p:txBody>
          <a:bodyPr/>
          <a:lstStyle/>
          <a:p>
            <a:pPr algn="just"/>
            <a:r>
              <a:rPr lang="fr-FR" b="1" dirty="0"/>
              <a:t>Romance adolescente tendre, douce, lumineuse. Moment de passage ; d’ailleurs le court métrage se clôt au seuil d’une nouvelle étape, au commencement, peut-être d’une autre histoire. </a:t>
            </a:r>
          </a:p>
          <a:p>
            <a:pPr algn="just"/>
            <a:r>
              <a:rPr lang="fr-FR" b="1" dirty="0"/>
              <a:t>Ces deux amis d’enfance sont seuls au monde mais pas esseulés, dans un cadre naturel dont les adultes sont absents, comme gommés. </a:t>
            </a:r>
          </a:p>
          <a:p>
            <a:endParaRPr lang="fr-FR" dirty="0"/>
          </a:p>
          <a:p>
            <a:endParaRPr lang="fr-FR" dirty="0"/>
          </a:p>
        </p:txBody>
      </p:sp>
      <p:pic>
        <p:nvPicPr>
          <p:cNvPr id="2051" name="Picture 3" descr="C:\Users\Utilisateur\Desktop\La Chamade\vlcsnap-2021-03-15-21h56m11s092.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88640"/>
            <a:ext cx="1920001" cy="1080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Utilisateur\Desktop\La Chamade\vlcsnap-2021-03-15-21h55m12s73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4168" y="188640"/>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Utilisateur\Desktop\La Chamade\vlcsnap-2021-03-15-22h00m23s55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6512" y="223095"/>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Utilisateur\Desktop\La Chamade\vlcsnap-2021-03-15-22h02m00s45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91880" y="1844824"/>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Utilisateur\Desktop\La Chamade\vlcsnap-2021-03-15-22h02m23s1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2200" y="1844824"/>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Utilisateur\Desktop\La Chamade\vlcsnap-2021-03-15-22h02m26s189.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7824" y="3573016"/>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Utilisateur\Desktop\La Chamade\vlcsnap-2021-03-15-22h02m32s179.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91880" y="3429000"/>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Utilisateur\Desktop\La Chamade\vlcsnap-2021-03-15-22h02m40s986.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72200" y="3429000"/>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Utilisateur\Desktop\La Chamade\vlcsnap-2021-03-15-22h02m55s567.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7824" y="5085184"/>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Utilisateur\Desktop\La Chamade\vlcsnap-2021-03-15-22h03m17s624.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91880" y="5085184"/>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Users\Utilisateur\Desktop\La Chamade\vlcsnap-2021-03-15-22h03m57s426.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404488" y="5085344"/>
            <a:ext cx="256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327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04664"/>
            <a:ext cx="8229600" cy="5721499"/>
          </a:xfrm>
        </p:spPr>
        <p:txBody>
          <a:bodyPr/>
          <a:lstStyle/>
          <a:p>
            <a:pPr marL="0" indent="0" algn="just">
              <a:buNone/>
            </a:pPr>
            <a:r>
              <a:rPr lang="fr-FR" sz="2000" b="1" dirty="0"/>
              <a:t>Le temps est comme suspendu. S’intéresser au rythme du film.  </a:t>
            </a:r>
          </a:p>
          <a:p>
            <a:pPr marL="0" indent="0" algn="just">
              <a:buNone/>
            </a:pPr>
            <a:r>
              <a:rPr lang="fr-FR" sz="2000" b="1" dirty="0"/>
              <a:t>La scène des merles est particulière. Parenthèse par rapport à l’intrigue de départ, elle est aussi un rappel aux rites et rituels qui permettent de se construire, de franchir certaines étapes. L’atmosphère est plus grave, sans être pesante, plus profonde. La communication est silencieuse. </a:t>
            </a:r>
          </a:p>
          <a:p>
            <a:pPr marL="0" indent="0" algn="just">
              <a:buNone/>
            </a:pPr>
            <a:r>
              <a:rPr lang="fr-FR" sz="2000" b="1" dirty="0"/>
              <a:t>Voir comment les échanges se font sans les mots.  Mais aussi s’interroger sur les choix faits entre le scénario et le court métrage réalisé. Les dialogues ôtés ont-ils totalement disparus ? Pourquoi avoir supprimé la scène où ils sont rejoints par un groupe d’amis ? </a:t>
            </a:r>
          </a:p>
          <a:p>
            <a:pPr marL="0" indent="0" algn="just">
              <a:buNone/>
            </a:pPr>
            <a:r>
              <a:rPr lang="fr-FR" sz="2000" dirty="0"/>
              <a:t> </a:t>
            </a:r>
          </a:p>
        </p:txBody>
      </p:sp>
      <p:pic>
        <p:nvPicPr>
          <p:cNvPr id="3074" name="Picture 2" descr="C:\Users\Utilisateur\Desktop\La Chamade\vlcsnap-2021-03-15-22h00m33s51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3356992"/>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Utilisateur\Desktop\La Chamade\vlcsnap-2021-03-15-22h00m54s27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5856" y="3356992"/>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Utilisateur\Desktop\La Chamade\vlcsnap-2021-03-15-22h00m56s52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3356992"/>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Utilisateur\Desktop\La Chamade\vlcsnap-2021-03-15-22h01m37s53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2546" y="4941168"/>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Utilisateur\Desktop\La Chamade\vlcsnap-2021-03-15-22h01m49s24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938936"/>
            <a:ext cx="256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Utilisateur\Desktop\La Chamade\vlcsnap-2021-03-15-22h01m54s456.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12160" y="4911997"/>
            <a:ext cx="256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482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95536" y="116632"/>
            <a:ext cx="8229600" cy="576064"/>
          </a:xfrm>
        </p:spPr>
        <p:txBody>
          <a:bodyPr>
            <a:normAutofit/>
          </a:bodyPr>
          <a:lstStyle/>
          <a:p>
            <a:r>
              <a:rPr lang="fr-FR" sz="2000" b="1" dirty="0"/>
              <a:t>Scènes de baiser au cinéma.</a:t>
            </a:r>
          </a:p>
        </p:txBody>
      </p:sp>
      <p:sp>
        <p:nvSpPr>
          <p:cNvPr id="3" name="Espace réservé du contenu 2"/>
          <p:cNvSpPr>
            <a:spLocks noGrp="1"/>
          </p:cNvSpPr>
          <p:nvPr>
            <p:ph idx="1"/>
          </p:nvPr>
        </p:nvSpPr>
        <p:spPr>
          <a:xfrm>
            <a:off x="457200" y="620688"/>
            <a:ext cx="8229600" cy="5505475"/>
          </a:xfrm>
        </p:spPr>
        <p:txBody>
          <a:bodyPr>
            <a:normAutofit/>
          </a:bodyPr>
          <a:lstStyle/>
          <a:p>
            <a:pPr marL="0" indent="0" algn="just">
              <a:buNone/>
            </a:pPr>
            <a:r>
              <a:rPr lang="fr-FR" sz="2000" b="1" dirty="0"/>
              <a:t>A une certaine époque, le baiser se heurtait à la censure et au code Hayes. Plus que de technique et de pratique, il était question de temps et de morale. Un baiser approuvé ne devait durer que quelques secondes (environ 3 mètres de pellicule). La contrainte est un bon moyen d’être créatif. Ainsi dans </a:t>
            </a:r>
            <a:r>
              <a:rPr lang="fr-FR" sz="2000" b="1" i="1" dirty="0"/>
              <a:t>Les Enchaînés</a:t>
            </a:r>
            <a:r>
              <a:rPr lang="fr-FR" sz="2000" b="1" dirty="0"/>
              <a:t> d’Alfred Hitchcock, Cary Grant et Ingrid Bergman entrecoupent leur baiser de dialogues ; leurs lèvres s’effleurent, ils se mordillent l’oreille, s’embrassent sur la joue, badinent.</a:t>
            </a:r>
          </a:p>
          <a:p>
            <a:pPr marL="0" indent="0" algn="just">
              <a:buNone/>
            </a:pPr>
            <a:r>
              <a:rPr lang="fr-FR" sz="2000" b="1" dirty="0">
                <a:hlinkClick r:id="rId3"/>
              </a:rPr>
              <a:t>https://www.youtube.com/watch?v=Drcuf68EYic</a:t>
            </a:r>
            <a:endParaRPr lang="fr-FR" sz="2000" b="1" dirty="0"/>
          </a:p>
          <a:p>
            <a:pPr marL="0" indent="0" algn="just">
              <a:buNone/>
            </a:pPr>
            <a:endParaRPr lang="fr-FR" sz="1050" b="1" dirty="0"/>
          </a:p>
          <a:p>
            <a:pPr marL="0" indent="0" algn="just">
              <a:buNone/>
            </a:pPr>
            <a:endParaRPr lang="fr-FR" sz="1050" b="1" dirty="0"/>
          </a:p>
          <a:p>
            <a:pPr marL="0" indent="0" algn="just">
              <a:buNone/>
            </a:pPr>
            <a:r>
              <a:rPr lang="fr-FR" sz="2000" b="1" dirty="0"/>
              <a:t>Un baiser qui a demandé de la pratique : Spider man/Peter Parker et Mary Jane. Adolescent mal dans sa peau, assez complexé et peu sûr de lui, C’est sous le costume de son alter ego arachnéen que Peter Parker réalise son rêve et embrasse enfin son amour de jeunesse. Baiser passionné, romantique, mais qui requiert technicité et ingéniosité. La pluie, c’est peut-être romantique, mais quand vous devez en plus rester la tête en bas, s’embrasser relève plus du bouche à bouche acrobatique. </a:t>
            </a:r>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8465" y="5517352"/>
            <a:ext cx="1891598"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8264" y="2492896"/>
            <a:ext cx="1512000"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0277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79513" y="188640"/>
            <a:ext cx="3096344" cy="1162050"/>
          </a:xfrm>
        </p:spPr>
        <p:txBody>
          <a:bodyPr/>
          <a:lstStyle/>
          <a:p>
            <a:pPr algn="just"/>
            <a:r>
              <a:rPr lang="fr-FR" dirty="0"/>
              <a:t>« Chacun son style de roulage de pelle ». </a:t>
            </a:r>
            <a:br>
              <a:rPr lang="fr-FR" dirty="0"/>
            </a:br>
            <a:endParaRPr lang="fr-FR" dirty="0"/>
          </a:p>
        </p:txBody>
      </p:sp>
      <p:sp>
        <p:nvSpPr>
          <p:cNvPr id="3" name="Espace réservé du contenu 2"/>
          <p:cNvSpPr>
            <a:spLocks noGrp="1"/>
          </p:cNvSpPr>
          <p:nvPr>
            <p:ph idx="1"/>
          </p:nvPr>
        </p:nvSpPr>
        <p:spPr>
          <a:xfrm>
            <a:off x="3419872" y="273050"/>
            <a:ext cx="5544616" cy="5853113"/>
          </a:xfrm>
        </p:spPr>
        <p:txBody>
          <a:bodyPr/>
          <a:lstStyle/>
          <a:p>
            <a:pPr marL="0" indent="0" algn="just">
              <a:buNone/>
            </a:pPr>
            <a:r>
              <a:rPr lang="fr-FR" sz="2000" b="1" dirty="0"/>
              <a:t>Le baiser adolescent est un vrai sujet ; et ce court métrage a suscité de nombreuses réactions. </a:t>
            </a:r>
          </a:p>
          <a:p>
            <a:pPr marL="0" indent="0" algn="just">
              <a:buNone/>
            </a:pPr>
            <a:endParaRPr lang="fr-FR" sz="1050" b="1" dirty="0"/>
          </a:p>
          <a:p>
            <a:pPr marL="0" indent="0" algn="just">
              <a:buNone/>
            </a:pPr>
            <a:r>
              <a:rPr lang="fr-FR" sz="2000" b="1" dirty="0"/>
              <a:t>Quelques bons conseils des Beaux Gosses pour bien embrasser : le 1</a:t>
            </a:r>
            <a:r>
              <a:rPr lang="fr-FR" sz="2000" b="1" baseline="30000" dirty="0"/>
              <a:t>er</a:t>
            </a:r>
            <a:r>
              <a:rPr lang="fr-FR" sz="2000" b="1" dirty="0"/>
              <a:t> baiser, sens de la langue, la bave…  </a:t>
            </a:r>
          </a:p>
          <a:p>
            <a:pPr marL="0" indent="0" algn="just">
              <a:buNone/>
            </a:pPr>
            <a:r>
              <a:rPr lang="fr-FR" sz="2000" b="1" dirty="0">
                <a:hlinkClick r:id="rId3"/>
              </a:rPr>
              <a:t>https://www.youtube.com/watch?v=UxWWRe_9fVk</a:t>
            </a:r>
            <a:endParaRPr lang="fr-FR" sz="2000" b="1" dirty="0"/>
          </a:p>
          <a:p>
            <a:pPr marL="0" indent="0" algn="just">
              <a:buNone/>
            </a:pPr>
            <a:r>
              <a:rPr lang="fr-FR" sz="2000" b="1" dirty="0">
                <a:hlinkClick r:id="rId4"/>
              </a:rPr>
              <a:t>https://www.youtube.com/watch?v=LDI3LoNb-mE</a:t>
            </a:r>
            <a:endParaRPr lang="fr-FR" sz="2000" b="1" dirty="0"/>
          </a:p>
          <a:p>
            <a:pPr marL="0" indent="0" algn="just">
              <a:buNone/>
            </a:pPr>
            <a:r>
              <a:rPr lang="fr-FR" sz="2000" b="1" dirty="0">
                <a:hlinkClick r:id="rId5"/>
              </a:rPr>
              <a:t>https://www.youtube.com/watch?v=iCWZvmrclos</a:t>
            </a:r>
            <a:endParaRPr lang="fr-FR" sz="2000" b="1" dirty="0"/>
          </a:p>
          <a:p>
            <a:pPr marL="0" indent="0" algn="just">
              <a:buNone/>
            </a:pPr>
            <a:endParaRPr lang="fr-FR" sz="2000" dirty="0"/>
          </a:p>
        </p:txBody>
      </p:sp>
      <p:pic>
        <p:nvPicPr>
          <p:cNvPr id="409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1520" y="1620505"/>
            <a:ext cx="1440000" cy="1955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520" y="3576505"/>
            <a:ext cx="1440000" cy="2088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7824" y="4784366"/>
            <a:ext cx="2562857"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6176" y="4633435"/>
            <a:ext cx="24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5304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95536" y="260648"/>
            <a:ext cx="3008313" cy="432048"/>
          </a:xfrm>
        </p:spPr>
        <p:txBody>
          <a:bodyPr/>
          <a:lstStyle/>
          <a:p>
            <a:pPr algn="ctr"/>
            <a:r>
              <a:rPr lang="fr-FR" dirty="0"/>
              <a:t>French </a:t>
            </a:r>
            <a:r>
              <a:rPr lang="fr-FR" dirty="0" err="1"/>
              <a:t>Kiss</a:t>
            </a:r>
            <a:endParaRPr lang="fr-FR" dirty="0"/>
          </a:p>
        </p:txBody>
      </p:sp>
      <p:sp>
        <p:nvSpPr>
          <p:cNvPr id="3" name="Espace réservé du contenu 2"/>
          <p:cNvSpPr>
            <a:spLocks noGrp="1"/>
          </p:cNvSpPr>
          <p:nvPr>
            <p:ph idx="1"/>
          </p:nvPr>
        </p:nvSpPr>
        <p:spPr/>
        <p:txBody>
          <a:bodyPr>
            <a:normAutofit/>
          </a:bodyPr>
          <a:lstStyle/>
          <a:p>
            <a:pPr marL="0" indent="0" algn="just">
              <a:buNone/>
            </a:pPr>
            <a:r>
              <a:rPr lang="fr-FR" sz="2000" b="1" i="1" dirty="0" err="1"/>
              <a:t>Moonrise</a:t>
            </a:r>
            <a:r>
              <a:rPr lang="fr-FR" sz="2000" b="1" i="1" dirty="0"/>
              <a:t> </a:t>
            </a:r>
            <a:r>
              <a:rPr lang="fr-FR" sz="2000" b="1" i="1" dirty="0" err="1"/>
              <a:t>Kingdom</a:t>
            </a:r>
            <a:r>
              <a:rPr lang="fr-FR" sz="2000" b="1" dirty="0"/>
              <a:t>, </a:t>
            </a:r>
            <a:r>
              <a:rPr lang="fr-FR" sz="2000" b="1" dirty="0" err="1"/>
              <a:t>Wes</a:t>
            </a:r>
            <a:r>
              <a:rPr lang="fr-FR" sz="2000" b="1" dirty="0"/>
              <a:t> Anderson, 2012.</a:t>
            </a:r>
          </a:p>
          <a:p>
            <a:pPr marL="0" indent="0" algn="just">
              <a:buNone/>
            </a:pPr>
            <a:r>
              <a:rPr lang="fr-FR" sz="2000" b="1" dirty="0"/>
              <a:t>Dans les années 60 sur une petite île de la Nouvelle Angleterre, Sam et Suzy fuguent afin de vivre leur histoire d’amour à l’écart du monde. Au cours de leur escapade loin des adultes, ils échangent leur 1</a:t>
            </a:r>
            <a:r>
              <a:rPr lang="fr-FR" sz="2000" b="1" baseline="30000" dirty="0"/>
              <a:t>er</a:t>
            </a:r>
            <a:r>
              <a:rPr lang="fr-FR" sz="2000" b="1" dirty="0"/>
              <a:t> baiser en écoutant le </a:t>
            </a:r>
            <a:r>
              <a:rPr lang="fr-FR" sz="2000" b="1" i="1" dirty="0"/>
              <a:t>Temps de l’amour</a:t>
            </a:r>
            <a:r>
              <a:rPr lang="fr-FR" sz="2000" b="1" dirty="0"/>
              <a:t> de Françoise Hardy sur le gramophone emporté par Suzy. </a:t>
            </a:r>
          </a:p>
          <a:p>
            <a:pPr marL="0" indent="0" algn="just">
              <a:buNone/>
            </a:pPr>
            <a:endParaRPr lang="fr-FR" sz="1050" b="1" dirty="0"/>
          </a:p>
          <a:p>
            <a:pPr marL="0" indent="0" algn="just">
              <a:buNone/>
            </a:pPr>
            <a:r>
              <a:rPr lang="fr-FR" sz="2000" b="1" dirty="0"/>
              <a:t>Leur idylle est tendre, sans impudeur, ni mièvrerie ; un peu loufoque et décalée comme eux. </a:t>
            </a:r>
          </a:p>
          <a:p>
            <a:pPr marL="0" indent="0" algn="just">
              <a:buNone/>
            </a:pPr>
            <a:r>
              <a:rPr lang="fr-FR" sz="1050" dirty="0"/>
              <a:t>(Extrait fugue/plage/1</a:t>
            </a:r>
            <a:r>
              <a:rPr lang="fr-FR" sz="1050" baseline="30000" dirty="0"/>
              <a:t>er</a:t>
            </a:r>
            <a:r>
              <a:rPr lang="fr-FR" sz="1050" dirty="0"/>
              <a:t> baiser)</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80603"/>
            <a:ext cx="2700000"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552" y="836712"/>
            <a:ext cx="32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9872" y="4869160"/>
            <a:ext cx="3214286"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554" y="3803434"/>
            <a:ext cx="2704918"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6786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3008313" cy="454372"/>
          </a:xfrm>
        </p:spPr>
        <p:txBody>
          <a:bodyPr/>
          <a:lstStyle/>
          <a:p>
            <a:r>
              <a:rPr lang="fr-FR" dirty="0"/>
              <a:t>La bonne étoile. </a:t>
            </a:r>
          </a:p>
        </p:txBody>
      </p:sp>
      <p:sp>
        <p:nvSpPr>
          <p:cNvPr id="4" name="Espace réservé du texte 3"/>
          <p:cNvSpPr>
            <a:spLocks noGrp="1"/>
          </p:cNvSpPr>
          <p:nvPr>
            <p:ph type="body" sz="half" idx="2"/>
          </p:nvPr>
        </p:nvSpPr>
        <p:spPr>
          <a:xfrm>
            <a:off x="3779912" y="260648"/>
            <a:ext cx="5040560" cy="6120680"/>
          </a:xfrm>
        </p:spPr>
        <p:txBody>
          <a:bodyPr>
            <a:normAutofit fontScale="92500" lnSpcReduction="10000"/>
          </a:bodyPr>
          <a:lstStyle/>
          <a:p>
            <a:pPr algn="just"/>
            <a:r>
              <a:rPr lang="fr-FR" sz="2000" b="1" dirty="0"/>
              <a:t>Dimitri Liebermann a frappé </a:t>
            </a:r>
            <a:r>
              <a:rPr lang="fr-FR" sz="2000" b="1" dirty="0" err="1"/>
              <a:t>Tobi</a:t>
            </a:r>
            <a:r>
              <a:rPr lang="fr-FR" sz="2000" b="1" dirty="0"/>
              <a:t> et doit présenter ses excuses s’il veut effectuer son voyage post-bac. Cet incident et ses déambulations jusqu’au moment de retrouver son camarade sont l’occasion d’interroger les rapports entre la société allemande et les juifs ; et de faire voler en éclat quelques idées reçues. </a:t>
            </a:r>
          </a:p>
          <a:p>
            <a:pPr algn="just"/>
            <a:endParaRPr lang="fr-FR" sz="2000" b="1" dirty="0"/>
          </a:p>
          <a:p>
            <a:pPr algn="just"/>
            <a:r>
              <a:rPr lang="fr-FR" sz="2000" b="1" dirty="0"/>
              <a:t>Qu’est ce que ça fait d’être juif en Allemagne actuellement ? </a:t>
            </a:r>
            <a:endParaRPr lang="fr-FR" sz="1100" b="1" dirty="0"/>
          </a:p>
          <a:p>
            <a:pPr algn="just"/>
            <a:r>
              <a:rPr lang="fr-FR" sz="2000" b="1" dirty="0"/>
              <a:t>Identité et stéréotypes. </a:t>
            </a:r>
          </a:p>
          <a:p>
            <a:pPr algn="just"/>
            <a:r>
              <a:rPr lang="fr-FR" sz="2000" b="1" dirty="0"/>
              <a:t>Un juif est forcément une victime ? Le bon juif pardonne et comprend ? Le mauvais juif revendique et reproche ? </a:t>
            </a:r>
          </a:p>
          <a:p>
            <a:pPr algn="just"/>
            <a:endParaRPr lang="fr-FR" sz="1100" b="1" dirty="0"/>
          </a:p>
          <a:p>
            <a:pPr algn="just"/>
            <a:r>
              <a:rPr lang="fr-FR" sz="2000" b="1" dirty="0"/>
              <a:t>Comment réaliser un court métrage divertissant et valorisant, tout en abordant des thèmes plus sérieux comme l’antisémitisme ou l’identité juive ? </a:t>
            </a:r>
            <a:endParaRPr lang="fr-FR" sz="2000" b="1" dirty="0" smtClean="0"/>
          </a:p>
          <a:p>
            <a:pPr algn="just"/>
            <a:endParaRPr lang="fr-FR" sz="2000" b="1" dirty="0" smtClean="0"/>
          </a:p>
          <a:p>
            <a:pPr algn="just"/>
            <a:r>
              <a:rPr lang="fr-FR" sz="2000" b="1" dirty="0" smtClean="0"/>
              <a:t>Que signifie l’expression « </a:t>
            </a:r>
            <a:r>
              <a:rPr lang="fr-FR" sz="2000" b="1" dirty="0" err="1" smtClean="0"/>
              <a:t>masel</a:t>
            </a:r>
            <a:r>
              <a:rPr lang="fr-FR" sz="2000" b="1" dirty="0" smtClean="0"/>
              <a:t> </a:t>
            </a:r>
            <a:r>
              <a:rPr lang="fr-FR" sz="2000" b="1" dirty="0" err="1" smtClean="0"/>
              <a:t>tov</a:t>
            </a:r>
            <a:r>
              <a:rPr lang="fr-FR" sz="2000" b="1" dirty="0" smtClean="0"/>
              <a:t> cocktail » ?  </a:t>
            </a:r>
            <a:endParaRPr lang="fr-FR" sz="2000" b="1" dirty="0"/>
          </a:p>
          <a:p>
            <a:pPr algn="just"/>
            <a:endParaRPr lang="fr-FR" sz="2000" dirty="0"/>
          </a:p>
        </p:txBody>
      </p:sp>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717032"/>
            <a:ext cx="2040000"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475656" y="692696"/>
            <a:ext cx="2025600"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7845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868958"/>
          </a:xfrm>
        </p:spPr>
        <p:txBody>
          <a:bodyPr>
            <a:normAutofit/>
          </a:bodyPr>
          <a:lstStyle/>
          <a:p>
            <a:r>
              <a:rPr lang="fr-FR" sz="3000" dirty="0"/>
              <a:t>« Vous ne venez pas d’Israël mais vous êtes juifs ? »</a:t>
            </a:r>
          </a:p>
        </p:txBody>
      </p:sp>
      <p:sp>
        <p:nvSpPr>
          <p:cNvPr id="4" name="Espace réservé du contenu 3"/>
          <p:cNvSpPr>
            <a:spLocks noGrp="1"/>
          </p:cNvSpPr>
          <p:nvPr>
            <p:ph sz="half" idx="2"/>
          </p:nvPr>
        </p:nvSpPr>
        <p:spPr>
          <a:xfrm>
            <a:off x="4644008" y="980728"/>
            <a:ext cx="4110608" cy="5472608"/>
          </a:xfrm>
        </p:spPr>
        <p:txBody>
          <a:bodyPr>
            <a:normAutofit/>
          </a:bodyPr>
          <a:lstStyle/>
          <a:p>
            <a:pPr marL="0" indent="0" algn="just">
              <a:buNone/>
            </a:pPr>
            <a:r>
              <a:rPr lang="fr-FR" sz="2000" b="1" dirty="0"/>
              <a:t>Interroger nos propres représentations. </a:t>
            </a:r>
          </a:p>
          <a:p>
            <a:pPr marL="0" indent="0" algn="just">
              <a:buNone/>
            </a:pPr>
            <a:r>
              <a:rPr lang="fr-FR" sz="2000" b="1" dirty="0"/>
              <a:t>Les réalisateurs suggèrent de citer 5 choses que nous savons sur les juifs et l’Allemagne, autres que : Holocauste, Hitler, Israël et antisémitisme. </a:t>
            </a:r>
          </a:p>
          <a:p>
            <a:pPr marL="0" indent="0" algn="just">
              <a:buNone/>
            </a:pPr>
            <a:endParaRPr lang="fr-FR" sz="2000" b="1" dirty="0"/>
          </a:p>
          <a:p>
            <a:pPr marL="0" indent="0" algn="just">
              <a:buNone/>
            </a:pPr>
            <a:r>
              <a:rPr lang="fr-FR" sz="2000" b="1" dirty="0"/>
              <a:t>Observer comment Dima se heurte au récit cadre qu’on lui impose. </a:t>
            </a:r>
          </a:p>
          <a:p>
            <a:pPr marL="0" indent="0" algn="just">
              <a:buNone/>
            </a:pPr>
            <a:r>
              <a:rPr lang="fr-FR" sz="2000" b="1" dirty="0"/>
              <a:t>→ Marcel au passage piéton.</a:t>
            </a:r>
          </a:p>
          <a:p>
            <a:pPr marL="0" indent="0" algn="just">
              <a:buNone/>
            </a:pPr>
            <a:r>
              <a:rPr lang="fr-FR" sz="2000" b="1" dirty="0"/>
              <a:t>→ Mme </a:t>
            </a:r>
            <a:r>
              <a:rPr lang="fr-FR" sz="2000" b="1" dirty="0" err="1"/>
              <a:t>Jachthuber</a:t>
            </a:r>
            <a:r>
              <a:rPr lang="fr-FR" sz="2000" b="1" dirty="0"/>
              <a:t> et son exposé</a:t>
            </a:r>
            <a:r>
              <a:rPr lang="fr-FR" sz="2000" dirty="0"/>
              <a:t>. </a:t>
            </a:r>
          </a:p>
        </p:txBody>
      </p:sp>
      <p:sp>
        <p:nvSpPr>
          <p:cNvPr id="6" name="Espace réservé du contenu 5"/>
          <p:cNvSpPr>
            <a:spLocks noGrp="1"/>
          </p:cNvSpPr>
          <p:nvPr>
            <p:ph sz="half" idx="1"/>
          </p:nvPr>
        </p:nvSpPr>
        <p:spPr>
          <a:xfrm>
            <a:off x="467544" y="980728"/>
            <a:ext cx="4038600" cy="5145435"/>
          </a:xfrm>
        </p:spPr>
        <p:txBody>
          <a:bodyPr>
            <a:normAutofit/>
          </a:bodyPr>
          <a:lstStyle/>
          <a:p>
            <a:pPr marL="0" indent="0">
              <a:buNone/>
            </a:pPr>
            <a:r>
              <a:rPr lang="fr-FR" sz="2000" dirty="0"/>
              <a:t>« Je suis juif. »</a:t>
            </a:r>
          </a:p>
          <a:p>
            <a:pPr marL="0" indent="0">
              <a:buNone/>
            </a:pPr>
            <a:endParaRPr lang="fr-FR" sz="2000" dirty="0"/>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413889"/>
            <a:ext cx="2560000" cy="1440000"/>
          </a:xfrm>
          <a:prstGeom prst="rect">
            <a:avLst/>
          </a:prstGeom>
        </p:spPr>
      </p:pic>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1720" y="1413889"/>
            <a:ext cx="2560000" cy="1440000"/>
          </a:xfrm>
          <a:prstGeom prst="rect">
            <a:avLst/>
          </a:prstGeom>
        </p:spPr>
      </p:pic>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2710033"/>
            <a:ext cx="2560000" cy="1440000"/>
          </a:xfrm>
          <a:prstGeom prst="rect">
            <a:avLst/>
          </a:prstGeom>
        </p:spPr>
      </p:pic>
      <p:pic>
        <p:nvPicPr>
          <p:cNvPr id="11" name="Imag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1720" y="2710033"/>
            <a:ext cx="2560000" cy="1440000"/>
          </a:xfrm>
          <a:prstGeom prst="rect">
            <a:avLst/>
          </a:prstGeom>
        </p:spPr>
      </p:pic>
      <p:pic>
        <p:nvPicPr>
          <p:cNvPr id="12" name="Imag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496" y="4006177"/>
            <a:ext cx="2560000" cy="1440000"/>
          </a:xfrm>
          <a:prstGeom prst="rect">
            <a:avLst/>
          </a:prstGeom>
        </p:spPr>
      </p:pic>
      <p:pic>
        <p:nvPicPr>
          <p:cNvPr id="13" name="Imag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51720" y="4006177"/>
            <a:ext cx="2560000" cy="1440000"/>
          </a:xfrm>
          <a:prstGeom prst="rect">
            <a:avLst/>
          </a:prstGeom>
        </p:spPr>
      </p:pic>
      <p:pic>
        <p:nvPicPr>
          <p:cNvPr id="14" name="Imag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025" y="5418000"/>
            <a:ext cx="2560000" cy="1440000"/>
          </a:xfrm>
          <a:prstGeom prst="rect">
            <a:avLst/>
          </a:prstGeom>
        </p:spPr>
      </p:pic>
      <p:pic>
        <p:nvPicPr>
          <p:cNvPr id="15" name="Imag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69249" y="5418000"/>
            <a:ext cx="2560000" cy="1440000"/>
          </a:xfrm>
          <a:prstGeom prst="rect">
            <a:avLst/>
          </a:prstGeom>
        </p:spPr>
      </p:pic>
    </p:spTree>
    <p:extLst>
      <p:ext uri="{BB962C8B-B14F-4D97-AF65-F5344CB8AC3E}">
        <p14:creationId xmlns:p14="http://schemas.microsoft.com/office/powerpoint/2010/main" val="1138549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t="-17000" b="-17000"/>
          </a:stretch>
        </a:blipFill>
        <a:effectLst/>
      </p:bgPr>
    </p:bg>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1853" r="11853"/>
          <a:stretch>
            <a:fillRect/>
          </a:stretch>
        </p:blipFill>
        <p:spPr>
          <a:xfrm>
            <a:off x="323528" y="260648"/>
            <a:ext cx="1953139" cy="1440000"/>
          </a:xfr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3728" y="260648"/>
            <a:ext cx="2560000" cy="1440000"/>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1960" y="260648"/>
            <a:ext cx="2560000" cy="1440000"/>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0192" y="260648"/>
            <a:ext cx="2560000" cy="1440000"/>
          </a:xfrm>
          <a:prstGeom prst="rect">
            <a:avLst/>
          </a:prstGeom>
        </p:spPr>
      </p:pic>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496" y="1700968"/>
            <a:ext cx="2560000" cy="1440000"/>
          </a:xfrm>
          <a:prstGeom prst="rect">
            <a:avLst/>
          </a:prstGeom>
        </p:spPr>
      </p:pic>
      <p:pic>
        <p:nvPicPr>
          <p:cNvPr id="10" name="Imag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56016" y="1700808"/>
            <a:ext cx="2560000" cy="1440000"/>
          </a:xfrm>
          <a:prstGeom prst="rect">
            <a:avLst/>
          </a:prstGeom>
        </p:spPr>
      </p:pic>
      <p:pic>
        <p:nvPicPr>
          <p:cNvPr id="11" name="Imag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44248" y="1700968"/>
            <a:ext cx="2560000" cy="1440000"/>
          </a:xfrm>
          <a:prstGeom prst="rect">
            <a:avLst/>
          </a:prstGeom>
        </p:spPr>
      </p:pic>
      <p:pic>
        <p:nvPicPr>
          <p:cNvPr id="12" name="Imag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00192" y="1700968"/>
            <a:ext cx="2560000" cy="1440000"/>
          </a:xfrm>
          <a:prstGeom prst="rect">
            <a:avLst/>
          </a:prstGeom>
        </p:spPr>
      </p:pic>
      <p:pic>
        <p:nvPicPr>
          <p:cNvPr id="3" name="Imag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23728" y="3141128"/>
            <a:ext cx="2560000" cy="1440000"/>
          </a:xfrm>
          <a:prstGeom prst="rect">
            <a:avLst/>
          </a:prstGeom>
        </p:spPr>
      </p:pic>
      <p:pic>
        <p:nvPicPr>
          <p:cNvPr id="4" name="Image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211960" y="3141128"/>
            <a:ext cx="2560000" cy="1440000"/>
          </a:xfrm>
          <a:prstGeom prst="rect">
            <a:avLst/>
          </a:prstGeom>
        </p:spPr>
      </p:pic>
      <p:pic>
        <p:nvPicPr>
          <p:cNvPr id="13" name="Image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76496" y="3141128"/>
            <a:ext cx="2560000" cy="1440000"/>
          </a:xfrm>
          <a:prstGeom prst="rect">
            <a:avLst/>
          </a:prstGeom>
        </p:spPr>
      </p:pic>
      <p:pic>
        <p:nvPicPr>
          <p:cNvPr id="5122"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31840" y="5013176"/>
            <a:ext cx="2560637"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496" y="3141128"/>
            <a:ext cx="2560000" cy="1440000"/>
          </a:xfrm>
          <a:prstGeom prst="rect">
            <a:avLst/>
          </a:prstGeom>
        </p:spPr>
      </p:pic>
    </p:spTree>
    <p:extLst>
      <p:ext uri="{BB962C8B-B14F-4D97-AF65-F5344CB8AC3E}">
        <p14:creationId xmlns:p14="http://schemas.microsoft.com/office/powerpoint/2010/main" val="1484558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17000" b="-17000"/>
          </a:stretch>
        </a:blipFill>
        <a:effectLst/>
      </p:bgPr>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251520" y="260648"/>
            <a:ext cx="3528392" cy="6192688"/>
          </a:xfrm>
        </p:spPr>
        <p:txBody>
          <a:bodyPr>
            <a:normAutofit/>
          </a:bodyPr>
          <a:lstStyle/>
          <a:p>
            <a:pPr algn="just"/>
            <a:r>
              <a:rPr lang="fr-FR" sz="2000" b="1" dirty="0"/>
              <a:t>Pour rendre compte de ce que ça fait d’être juif en Allemagne en 2020, qui plus est juif russophone, observer le mélange fiction, statistiques, documentaire. </a:t>
            </a:r>
            <a:endParaRPr lang="fr-FR" sz="2000" b="1" dirty="0" smtClean="0"/>
          </a:p>
          <a:p>
            <a:pPr algn="just"/>
            <a:endParaRPr lang="fr-FR" sz="2000" b="1" dirty="0"/>
          </a:p>
          <a:p>
            <a:pPr marL="285750" indent="-285750" algn="just">
              <a:buFontTx/>
              <a:buChar char="-"/>
            </a:pPr>
            <a:r>
              <a:rPr lang="fr-FR" sz="2000" b="1" dirty="0"/>
              <a:t>Les clichés (le noir et blanc, ne pas riposter, « blindés », épouser une juive médecin, le chœur de la paix).</a:t>
            </a:r>
          </a:p>
          <a:p>
            <a:pPr marL="285750" indent="-285750" algn="just">
              <a:buFontTx/>
              <a:buChar char="-"/>
            </a:pPr>
            <a:r>
              <a:rPr lang="fr-FR" sz="2000" b="1" dirty="0"/>
              <a:t>Petite Histoire des juifs russes en Allemagne.</a:t>
            </a:r>
          </a:p>
          <a:p>
            <a:pPr marL="285750" indent="-285750" algn="just">
              <a:buFontTx/>
              <a:buChar char="-"/>
            </a:pPr>
            <a:r>
              <a:rPr lang="fr-FR" sz="2000" b="1" dirty="0"/>
              <a:t>Les grands magasins </a:t>
            </a:r>
            <a:r>
              <a:rPr lang="fr-FR" sz="2000" b="1" dirty="0" err="1"/>
              <a:t>Kaufhof</a:t>
            </a:r>
            <a:r>
              <a:rPr lang="fr-FR" sz="2000" b="1" dirty="0"/>
              <a:t>, les frères </a:t>
            </a:r>
            <a:r>
              <a:rPr lang="fr-FR" sz="2000" b="1" dirty="0" err="1"/>
              <a:t>Rosenfelder</a:t>
            </a:r>
            <a:r>
              <a:rPr lang="fr-FR" sz="2000" b="1" dirty="0"/>
              <a:t>, la famille </a:t>
            </a:r>
            <a:r>
              <a:rPr lang="fr-FR" sz="2000" b="1" dirty="0" err="1"/>
              <a:t>Tietz</a:t>
            </a:r>
            <a:r>
              <a:rPr lang="fr-FR" sz="2000" b="1" dirty="0"/>
              <a:t>, Hugo Boss.</a:t>
            </a:r>
          </a:p>
          <a:p>
            <a:pPr marL="285750" indent="-285750" algn="just">
              <a:buFontTx/>
              <a:buChar char="-"/>
            </a:pPr>
            <a:r>
              <a:rPr lang="fr-FR" sz="2000" b="1" dirty="0"/>
              <a:t>Pas de nazis dans la famille.</a:t>
            </a:r>
          </a:p>
          <a:p>
            <a:pPr marL="285750" indent="-285750" algn="just">
              <a:buFontTx/>
              <a:buChar char="-"/>
            </a:pPr>
            <a:endParaRPr lang="fr-FR" sz="1600" dirty="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7328" y="260648"/>
            <a:ext cx="2560000" cy="1440000"/>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7328" y="260648"/>
            <a:ext cx="2560000" cy="1440000"/>
          </a:xfrm>
          <a:prstGeom prst="rect">
            <a:avLst/>
          </a:prstGeom>
        </p:spPr>
      </p:pic>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9058" y="1772816"/>
            <a:ext cx="2560000" cy="1440000"/>
          </a:xfrm>
          <a:prstGeom prst="rect">
            <a:avLst/>
          </a:prstGeom>
        </p:spPr>
      </p:pic>
      <p:pic>
        <p:nvPicPr>
          <p:cNvPr id="11" name="Imag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9058" y="1772816"/>
            <a:ext cx="2560000" cy="1440000"/>
          </a:xfrm>
          <a:prstGeom prst="rect">
            <a:avLst/>
          </a:prstGeom>
        </p:spPr>
      </p:pic>
      <p:pic>
        <p:nvPicPr>
          <p:cNvPr id="12" name="Imag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23928" y="3284984"/>
            <a:ext cx="2560000" cy="1440000"/>
          </a:xfrm>
          <a:prstGeom prst="rect">
            <a:avLst/>
          </a:prstGeom>
        </p:spPr>
      </p:pic>
      <p:pic>
        <p:nvPicPr>
          <p:cNvPr id="14" name="Imag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76496" y="3284984"/>
            <a:ext cx="2560000" cy="1440000"/>
          </a:xfrm>
          <a:prstGeom prst="rect">
            <a:avLst/>
          </a:prstGeom>
        </p:spPr>
      </p:pic>
      <p:pic>
        <p:nvPicPr>
          <p:cNvPr id="15" name="Imag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47328" y="4797152"/>
            <a:ext cx="3200000" cy="1800000"/>
          </a:xfrm>
          <a:prstGeom prst="rect">
            <a:avLst/>
          </a:prstGeom>
        </p:spPr>
      </p:pic>
    </p:spTree>
    <p:extLst>
      <p:ext uri="{BB962C8B-B14F-4D97-AF65-F5344CB8AC3E}">
        <p14:creationId xmlns:p14="http://schemas.microsoft.com/office/powerpoint/2010/main" val="4291203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260648"/>
            <a:ext cx="3190549"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80146" y="2350259"/>
            <a:ext cx="2560542" cy="1438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819" y="2348880"/>
            <a:ext cx="2560637"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0152" y="2349040"/>
            <a:ext cx="2560000" cy="1440000"/>
          </a:xfrm>
          <a:prstGeom prst="rect">
            <a:avLst/>
          </a:prstGeom>
        </p:spPr>
      </p:pic>
      <p:pic>
        <p:nvPicPr>
          <p:cNvPr id="5" name="Imag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1486" y="4221248"/>
            <a:ext cx="2560000" cy="1440000"/>
          </a:xfrm>
          <a:prstGeom prst="rect">
            <a:avLst/>
          </a:prstGeom>
        </p:spPr>
      </p:pic>
      <p:pic>
        <p:nvPicPr>
          <p:cNvPr id="6" name="Imag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80152" y="4221248"/>
            <a:ext cx="2560000" cy="1440000"/>
          </a:xfrm>
          <a:prstGeom prst="rect">
            <a:avLst/>
          </a:prstGeom>
        </p:spPr>
      </p:pic>
      <p:pic>
        <p:nvPicPr>
          <p:cNvPr id="7" name="Imag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16456" y="4221248"/>
            <a:ext cx="2560000" cy="1440000"/>
          </a:xfrm>
          <a:prstGeom prst="rect">
            <a:avLst/>
          </a:prstGeom>
        </p:spPr>
      </p:pic>
    </p:spTree>
    <p:extLst>
      <p:ext uri="{BB962C8B-B14F-4D97-AF65-F5344CB8AC3E}">
        <p14:creationId xmlns:p14="http://schemas.microsoft.com/office/powerpoint/2010/main" val="2374000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23528" y="274638"/>
            <a:ext cx="8496944" cy="1143000"/>
          </a:xfrm>
        </p:spPr>
        <p:txBody>
          <a:bodyPr>
            <a:normAutofit fontScale="90000"/>
          </a:bodyPr>
          <a:lstStyle/>
          <a:p>
            <a:r>
              <a:rPr lang="fr-FR" sz="3200" dirty="0"/>
              <a:t>« Je me réjouis ». </a:t>
            </a:r>
            <a:br>
              <a:rPr lang="fr-FR" sz="3200" dirty="0"/>
            </a:br>
            <a:r>
              <a:rPr lang="fr-FR" sz="2700" dirty="0"/>
              <a:t>Mme </a:t>
            </a:r>
            <a:r>
              <a:rPr lang="fr-FR" sz="2700" dirty="0" err="1"/>
              <a:t>Jachthuber</a:t>
            </a:r>
            <a:r>
              <a:rPr lang="fr-FR" sz="2700" dirty="0"/>
              <a:t> lorsque Dima accepte de faire un exposé sur sa famille et la Shoah. </a:t>
            </a:r>
          </a:p>
        </p:txBody>
      </p:sp>
      <p:sp>
        <p:nvSpPr>
          <p:cNvPr id="3" name="Espace réservé du contenu 2"/>
          <p:cNvSpPr>
            <a:spLocks noGrp="1"/>
          </p:cNvSpPr>
          <p:nvPr>
            <p:ph sz="half" idx="1"/>
          </p:nvPr>
        </p:nvSpPr>
        <p:spPr>
          <a:xfrm>
            <a:off x="251520" y="1600200"/>
            <a:ext cx="4032448" cy="4925144"/>
          </a:xfrm>
        </p:spPr>
        <p:txBody>
          <a:bodyPr>
            <a:normAutofit fontScale="92500" lnSpcReduction="20000"/>
          </a:bodyPr>
          <a:lstStyle/>
          <a:p>
            <a:pPr marL="0" indent="0" algn="just">
              <a:buNone/>
            </a:pPr>
            <a:r>
              <a:rPr lang="fr-FR" sz="2000" b="1" dirty="0"/>
              <a:t>Dima se révolte contre le récit cadre qu’on lui impose. Il tente de sortir de la construction de la judéité allemande qu’on plaque sur </a:t>
            </a:r>
            <a:r>
              <a:rPr lang="fr-FR" sz="2000" b="1" dirty="0" smtClean="0"/>
              <a:t>lui ; il sait aussi parfois en jouer. </a:t>
            </a:r>
          </a:p>
          <a:p>
            <a:pPr marL="0" indent="0" algn="just">
              <a:buNone/>
            </a:pPr>
            <a:endParaRPr lang="fr-FR" sz="2000" b="1" dirty="0"/>
          </a:p>
          <a:p>
            <a:pPr marL="0" indent="0" algn="just">
              <a:buNone/>
            </a:pPr>
            <a:r>
              <a:rPr lang="fr-FR" sz="2000" b="1" dirty="0"/>
              <a:t>Repérer les procédés de l’humour et de l’ironie. </a:t>
            </a:r>
          </a:p>
          <a:p>
            <a:pPr marL="0" indent="0" algn="just">
              <a:buNone/>
            </a:pPr>
            <a:r>
              <a:rPr lang="fr-FR" sz="2000" b="1" dirty="0"/>
              <a:t> -    casquette versus kippa</a:t>
            </a:r>
          </a:p>
          <a:p>
            <a:pPr algn="just">
              <a:buFontTx/>
              <a:buChar char="-"/>
            </a:pPr>
            <a:r>
              <a:rPr lang="fr-FR" sz="2000" b="1" dirty="0"/>
              <a:t>bienvenue dans la Ruhr</a:t>
            </a:r>
          </a:p>
          <a:p>
            <a:pPr algn="just">
              <a:buFontTx/>
              <a:buChar char="-"/>
            </a:pPr>
            <a:r>
              <a:rPr lang="fr-FR" sz="2000" b="1" dirty="0"/>
              <a:t>la guerre des </a:t>
            </a:r>
            <a:r>
              <a:rPr lang="fr-FR" sz="2000" b="1" dirty="0" err="1"/>
              <a:t>falafels</a:t>
            </a:r>
            <a:r>
              <a:rPr lang="fr-FR" sz="2000" b="1" dirty="0"/>
              <a:t>, l’houmous à l’ONU</a:t>
            </a:r>
          </a:p>
          <a:p>
            <a:pPr algn="just">
              <a:buFontTx/>
              <a:buChar char="-"/>
            </a:pPr>
            <a:r>
              <a:rPr lang="fr-FR" sz="2000" b="1" dirty="0"/>
              <a:t>clichés sur les juifs, clichés sur les russes</a:t>
            </a:r>
          </a:p>
          <a:p>
            <a:pPr algn="just">
              <a:buFontTx/>
              <a:buChar char="-"/>
            </a:pPr>
            <a:r>
              <a:rPr lang="fr-FR" sz="2000" b="1" dirty="0"/>
              <a:t>briser le 4</a:t>
            </a:r>
            <a:r>
              <a:rPr lang="fr-FR" sz="2000" b="1" baseline="30000" dirty="0"/>
              <a:t>ème</a:t>
            </a:r>
            <a:r>
              <a:rPr lang="fr-FR" sz="2000" b="1" dirty="0"/>
              <a:t> mur : regard caméra + s’adresser directement au spectateur. </a:t>
            </a:r>
          </a:p>
        </p:txBody>
      </p:sp>
      <p:pic>
        <p:nvPicPr>
          <p:cNvPr id="5" name="Espace réservé du contenu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427984" y="1556792"/>
            <a:ext cx="2560001" cy="1440000"/>
          </a:xfr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1556792"/>
            <a:ext cx="2560000" cy="1440000"/>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7984" y="3068960"/>
            <a:ext cx="2560000" cy="1440000"/>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3069120"/>
            <a:ext cx="2560000" cy="1440000"/>
          </a:xfrm>
          <a:prstGeom prst="rect">
            <a:avLst/>
          </a:prstGeom>
        </p:spPr>
      </p:pic>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27984" y="4653296"/>
            <a:ext cx="2560000" cy="1440000"/>
          </a:xfrm>
          <a:prstGeom prst="rect">
            <a:avLst/>
          </a:prstGeom>
        </p:spPr>
      </p:pic>
      <p:pic>
        <p:nvPicPr>
          <p:cNvPr id="10" name="Imag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04488" y="4653136"/>
            <a:ext cx="2560000" cy="1440000"/>
          </a:xfrm>
          <a:prstGeom prst="rect">
            <a:avLst/>
          </a:prstGeom>
        </p:spPr>
      </p:pic>
    </p:spTree>
    <p:extLst>
      <p:ext uri="{BB962C8B-B14F-4D97-AF65-F5344CB8AC3E}">
        <p14:creationId xmlns:p14="http://schemas.microsoft.com/office/powerpoint/2010/main" val="949593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t="-17000" b="-17000"/>
          </a:stretch>
        </a:blip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5589240"/>
            <a:ext cx="1920000"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contenu 2"/>
          <p:cNvSpPr>
            <a:spLocks noGrp="1"/>
          </p:cNvSpPr>
          <p:nvPr>
            <p:ph idx="1"/>
          </p:nvPr>
        </p:nvSpPr>
        <p:spPr>
          <a:xfrm>
            <a:off x="3551398" y="116632"/>
            <a:ext cx="5341082" cy="5853113"/>
          </a:xfrm>
        </p:spPr>
        <p:txBody>
          <a:bodyPr>
            <a:normAutofit/>
          </a:bodyPr>
          <a:lstStyle/>
          <a:p>
            <a:pPr marL="0" indent="0" algn="just">
              <a:buNone/>
            </a:pPr>
            <a:r>
              <a:rPr lang="fr-FR" sz="2000" b="1" dirty="0"/>
              <a:t>Briser le 4</a:t>
            </a:r>
            <a:r>
              <a:rPr lang="fr-FR" sz="2000" b="1" baseline="30000" dirty="0"/>
              <a:t>ème</a:t>
            </a:r>
            <a:r>
              <a:rPr lang="fr-FR" sz="2000" b="1" dirty="0"/>
              <a:t> mur ? Lorsqu’un personnage s’adresse directement au spectateur par un regard ou en lui parlant, montrant ainsi qu’il sait qu’il participe à une œuvre de fiction. </a:t>
            </a:r>
          </a:p>
          <a:p>
            <a:pPr marL="0" indent="0" algn="just">
              <a:buNone/>
            </a:pPr>
            <a:r>
              <a:rPr lang="fr-FR" sz="2000" b="1" dirty="0"/>
              <a:t>Ce procédé produit un effet comique, dérangeant, empathique. Dans tous les cas il provoque une réaction. Il peut tour à tour nous faire sortir du film ou au contraire créer de l’intimité et nous faire rentrer davantage à l’intérieur. </a:t>
            </a:r>
          </a:p>
          <a:p>
            <a:pPr marL="0" indent="0" algn="just">
              <a:buNone/>
            </a:pPr>
            <a:r>
              <a:rPr lang="fr-FR" sz="2000" b="1" dirty="0"/>
              <a:t>Nous connaissons les pensées de Dima, ce qui se passe dans sa tête et qui ne correspond pas toujours à ses actes ou à ce qu’il dit à son interlocuteur. </a:t>
            </a:r>
          </a:p>
          <a:p>
            <a:pPr marL="0" indent="0" algn="just">
              <a:buNone/>
            </a:pPr>
            <a:r>
              <a:rPr lang="fr-FR" sz="2000" b="1" dirty="0"/>
              <a:t>C’est un procédé très employé par exemple dans la série </a:t>
            </a:r>
            <a:r>
              <a:rPr lang="fr-FR" sz="2000" b="1" i="1" dirty="0"/>
              <a:t>House of </a:t>
            </a:r>
            <a:r>
              <a:rPr lang="fr-FR" sz="2000" b="1" i="1" dirty="0" err="1"/>
              <a:t>cards</a:t>
            </a:r>
            <a:r>
              <a:rPr lang="fr-FR" sz="2000" b="1" dirty="0"/>
              <a:t> avec le personnage de Frank </a:t>
            </a:r>
            <a:r>
              <a:rPr lang="fr-FR" sz="2000" b="1" dirty="0" err="1"/>
              <a:t>Underwood</a:t>
            </a:r>
            <a:r>
              <a:rPr lang="fr-FR" sz="2000" b="1" dirty="0"/>
              <a:t>. </a:t>
            </a:r>
          </a:p>
        </p:txBody>
      </p:sp>
      <p:sp>
        <p:nvSpPr>
          <p:cNvPr id="4" name="Espace réservé du texte 3"/>
          <p:cNvSpPr>
            <a:spLocks noGrp="1"/>
          </p:cNvSpPr>
          <p:nvPr>
            <p:ph type="body" sz="half" idx="2"/>
          </p:nvPr>
        </p:nvSpPr>
        <p:spPr>
          <a:xfrm>
            <a:off x="359721" y="1207898"/>
            <a:ext cx="3008313" cy="4226148"/>
          </a:xfrm>
        </p:spPr>
        <p:txBody>
          <a:bodyPr/>
          <a:lstStyle/>
          <a:p>
            <a:pPr algn="just"/>
            <a:r>
              <a:rPr lang="fr-FR" b="1" dirty="0"/>
              <a:t>Ce procédé existe depuis la Grèce antique. Le terme est apparu  au début du 18</a:t>
            </a:r>
            <a:r>
              <a:rPr lang="fr-FR" b="1" baseline="30000" dirty="0"/>
              <a:t>ème</a:t>
            </a:r>
            <a:r>
              <a:rPr lang="fr-FR" b="1" dirty="0"/>
              <a:t> siècle. </a:t>
            </a:r>
          </a:p>
          <a:p>
            <a:pPr algn="just"/>
            <a:r>
              <a:rPr lang="fr-FR" b="1" dirty="0"/>
              <a:t>Très employé dans la comédie. Il permet d’accompagner, de redoubler un gag. </a:t>
            </a:r>
          </a:p>
          <a:p>
            <a:pPr algn="just"/>
            <a:r>
              <a:rPr lang="fr-FR" b="1" dirty="0"/>
              <a:t>Mais il souligne aussi l’horreur ; il intimide ; renvoie à notre position de voyeur ; souligne que nous sommes concernés, affirme une position… </a:t>
            </a:r>
          </a:p>
          <a:p>
            <a:pPr algn="just"/>
            <a:r>
              <a:rPr lang="fr-FR" b="1" dirty="0"/>
              <a:t>Et se double et se redouble d’un bon coup à notre encontre avec Dima : « Je ne suis pas un mec agressif. Peut-être qu’en fait je suis un juif agressif ». </a:t>
            </a:r>
          </a:p>
          <a:p>
            <a:pPr algn="just"/>
            <a:r>
              <a:rPr lang="fr-FR" b="1" dirty="0"/>
              <a:t>A force de mettre les gens dans des cases…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16632"/>
            <a:ext cx="1928572"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5229200"/>
            <a:ext cx="2055738" cy="136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descr="C:\Users\Utilisateur\Desktop\Mazeltov Cocktail\vlcsnap-2021-03-15-22h54m15s22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544" y="5157352"/>
            <a:ext cx="256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880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868958"/>
          </a:xfrm>
        </p:spPr>
        <p:txBody>
          <a:bodyPr>
            <a:normAutofit/>
          </a:bodyPr>
          <a:lstStyle/>
          <a:p>
            <a:r>
              <a:rPr lang="fr-FR" sz="3600" b="1" dirty="0"/>
              <a:t>Le cercle d’Ali.</a:t>
            </a:r>
            <a:r>
              <a:rPr lang="fr-FR" sz="4800" dirty="0"/>
              <a:t> </a:t>
            </a:r>
          </a:p>
        </p:txBody>
      </p:sp>
      <p:pic>
        <p:nvPicPr>
          <p:cNvPr id="2050"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11560" y="1556792"/>
            <a:ext cx="3438000" cy="46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contenu 4"/>
          <p:cNvSpPr>
            <a:spLocks noGrp="1"/>
          </p:cNvSpPr>
          <p:nvPr>
            <p:ph sz="half" idx="2"/>
          </p:nvPr>
        </p:nvSpPr>
        <p:spPr>
          <a:xfrm>
            <a:off x="4139952" y="1556792"/>
            <a:ext cx="4896544" cy="4680520"/>
          </a:xfrm>
        </p:spPr>
        <p:txBody>
          <a:bodyPr>
            <a:normAutofit/>
          </a:bodyPr>
          <a:lstStyle/>
          <a:p>
            <a:pPr marL="0" indent="0" algn="just">
              <a:buNone/>
            </a:pPr>
            <a:r>
              <a:rPr lang="fr-FR" sz="2000" b="1" dirty="0"/>
              <a:t>« Comme ils étaient beaux les </a:t>
            </a:r>
            <a:r>
              <a:rPr lang="fr-FR" sz="2000" b="1" dirty="0" err="1"/>
              <a:t>tchopendoz</a:t>
            </a:r>
            <a:r>
              <a:rPr lang="fr-FR" sz="2000" b="1" dirty="0"/>
              <a:t> ! Tous ! Qu’ils fussent très jeunes ou couverts de poils gris. Elancés, tout en os et en nerfs, semblables par les contours de leurs figures, aux faucons dressés pour la chasse, lourds de torse et de mâchoires, comme les molosses des caravanes nomades. L’âge de ces cavaliers, le dessin de leurs traits, la forme de leurs corps, ne comptaient pas pour le </a:t>
            </a:r>
            <a:r>
              <a:rPr lang="fr-FR" sz="2000" b="1" dirty="0" err="1"/>
              <a:t>batcha</a:t>
            </a:r>
            <a:r>
              <a:rPr lang="fr-FR" sz="2000" b="1" dirty="0"/>
              <a:t>. Ce qui mettait chacun d’eux au-dessus des mortels ordinaires, c’étaient les meurtrissures, les cicatrices qu’il portait. » </a:t>
            </a:r>
          </a:p>
          <a:p>
            <a:pPr marL="0" indent="0">
              <a:buNone/>
            </a:pPr>
            <a:r>
              <a:rPr lang="fr-FR" sz="2000" b="1" i="1" dirty="0"/>
              <a:t>                Les Cavaliers</a:t>
            </a:r>
            <a:r>
              <a:rPr lang="fr-FR" sz="2000" b="1" dirty="0"/>
              <a:t>, Joseph Kessel, 1967. </a:t>
            </a:r>
          </a:p>
        </p:txBody>
      </p:sp>
    </p:spTree>
    <p:extLst>
      <p:ext uri="{BB962C8B-B14F-4D97-AF65-F5344CB8AC3E}">
        <p14:creationId xmlns:p14="http://schemas.microsoft.com/office/powerpoint/2010/main" val="2891421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50106"/>
          </a:xfrm>
        </p:spPr>
        <p:txBody>
          <a:bodyPr/>
          <a:lstStyle/>
          <a:p>
            <a:r>
              <a:rPr lang="fr-FR" sz="3200" dirty="0"/>
              <a:t>L’attrape chèvre.</a:t>
            </a:r>
            <a:endParaRPr lang="fr-FR" dirty="0"/>
          </a:p>
        </p:txBody>
      </p:sp>
      <p:sp>
        <p:nvSpPr>
          <p:cNvPr id="3" name="Espace réservé du contenu 2"/>
          <p:cNvSpPr>
            <a:spLocks noGrp="1"/>
          </p:cNvSpPr>
          <p:nvPr>
            <p:ph sz="half" idx="1"/>
          </p:nvPr>
        </p:nvSpPr>
        <p:spPr>
          <a:xfrm>
            <a:off x="467544" y="1124744"/>
            <a:ext cx="4038600" cy="5400600"/>
          </a:xfrm>
        </p:spPr>
        <p:txBody>
          <a:bodyPr>
            <a:normAutofit fontScale="92500" lnSpcReduction="10000"/>
          </a:bodyPr>
          <a:lstStyle/>
          <a:p>
            <a:pPr marL="0" indent="0" algn="just">
              <a:buNone/>
            </a:pPr>
            <a:r>
              <a:rPr lang="fr-FR" sz="2000" b="1" dirty="0"/>
              <a:t>« J’aime l’idée que le cinéma, à travers une fiction, puisse aussi avoir l’opportunité de faire découvrir certaines choses avec précision et sincérité ».       </a:t>
            </a:r>
            <a:r>
              <a:rPr lang="fr-FR" sz="1600" b="1" dirty="0"/>
              <a:t>Antoine </a:t>
            </a:r>
            <a:r>
              <a:rPr lang="fr-FR" sz="1600" b="1" dirty="0" err="1"/>
              <a:t>Beauvois</a:t>
            </a:r>
            <a:r>
              <a:rPr lang="fr-FR" sz="1600" b="1" dirty="0"/>
              <a:t> </a:t>
            </a:r>
            <a:r>
              <a:rPr lang="fr-FR" sz="1600" b="1" dirty="0" err="1"/>
              <a:t>Boetti</a:t>
            </a:r>
            <a:r>
              <a:rPr lang="fr-FR" b="1" dirty="0"/>
              <a:t> </a:t>
            </a:r>
          </a:p>
          <a:p>
            <a:pPr marL="0" indent="0" algn="just">
              <a:buNone/>
            </a:pPr>
            <a:endParaRPr lang="fr-FR" sz="2000" b="1" dirty="0"/>
          </a:p>
          <a:p>
            <a:pPr marL="0" indent="0" algn="just">
              <a:buNone/>
            </a:pPr>
            <a:endParaRPr lang="fr-FR" sz="2000" b="1" dirty="0"/>
          </a:p>
          <a:p>
            <a:pPr marL="0" indent="0" algn="just">
              <a:buNone/>
            </a:pPr>
            <a:endParaRPr lang="fr-FR" sz="2000" b="1" dirty="0"/>
          </a:p>
          <a:p>
            <a:pPr marL="0" indent="0" algn="just">
              <a:buNone/>
            </a:pPr>
            <a:endParaRPr lang="fr-FR" sz="2000" b="1" dirty="0"/>
          </a:p>
          <a:p>
            <a:pPr marL="0" indent="0" algn="just">
              <a:buNone/>
            </a:pPr>
            <a:endParaRPr lang="fr-FR" sz="2000" b="1" dirty="0"/>
          </a:p>
          <a:p>
            <a:pPr marL="0" indent="0" algn="just">
              <a:buNone/>
            </a:pPr>
            <a:r>
              <a:rPr lang="fr-FR" sz="2000" b="1" dirty="0"/>
              <a:t>Ce jeu équestre est une compétition sportive mais accompagne aussi des fêtes. </a:t>
            </a:r>
          </a:p>
          <a:p>
            <a:pPr marL="0" indent="0" algn="just">
              <a:buNone/>
            </a:pPr>
            <a:r>
              <a:rPr lang="fr-FR" sz="2000" b="1" dirty="0"/>
              <a:t>Le choix du cheval et sa préparation sont déterminants : force, aplombs solides, rapidité, allant, ni impétueux, ni peureux, obéissant. </a:t>
            </a:r>
          </a:p>
        </p:txBody>
      </p:sp>
      <p:sp>
        <p:nvSpPr>
          <p:cNvPr id="4" name="Espace réservé du contenu 3"/>
          <p:cNvSpPr>
            <a:spLocks noGrp="1"/>
          </p:cNvSpPr>
          <p:nvPr>
            <p:ph sz="half" idx="2"/>
          </p:nvPr>
        </p:nvSpPr>
        <p:spPr>
          <a:xfrm>
            <a:off x="4644008" y="1124744"/>
            <a:ext cx="4176464" cy="5328592"/>
          </a:xfrm>
        </p:spPr>
        <p:txBody>
          <a:bodyPr>
            <a:normAutofit fontScale="92500" lnSpcReduction="10000"/>
          </a:bodyPr>
          <a:lstStyle/>
          <a:p>
            <a:pPr marL="0" indent="0" algn="just">
              <a:buNone/>
            </a:pPr>
            <a:r>
              <a:rPr lang="fr-FR" sz="2000" b="1" dirty="0"/>
              <a:t>Le </a:t>
            </a:r>
            <a:r>
              <a:rPr lang="fr-FR" sz="2000" b="1" dirty="0" err="1"/>
              <a:t>bouzkachi</a:t>
            </a:r>
            <a:r>
              <a:rPr lang="fr-FR" sz="2000" b="1" dirty="0"/>
              <a:t>, sport ancestral aussi magique que violent, est le sport national en Afghanistan et serait le meilleur moyen de découvrir qui sont vraiment les Afghans, car en accord avec leur mentalité et les rudes mœurs centrasiatiques. </a:t>
            </a:r>
          </a:p>
          <a:p>
            <a:pPr marL="0" indent="0" algn="just">
              <a:buNone/>
            </a:pPr>
            <a:r>
              <a:rPr lang="fr-FR" sz="2000" b="1" dirty="0"/>
              <a:t>Attestée en Perse dès le VIème siècle, cette mêlée indescriptible imiterait l’attaque d’un troupeau par une meute de loups et la dispute d’un trophée après une chasse victorieuse. </a:t>
            </a:r>
          </a:p>
          <a:p>
            <a:pPr marL="0" indent="0" algn="just">
              <a:buNone/>
            </a:pPr>
            <a:endParaRPr lang="fr-FR" sz="2000" b="1" dirty="0"/>
          </a:p>
          <a:p>
            <a:pPr marL="0" indent="0" algn="just">
              <a:buNone/>
            </a:pPr>
            <a:r>
              <a:rPr lang="fr-FR" sz="2000" b="1" dirty="0"/>
              <a:t>Comment filmer ce spectacle fascinant, cette lutte âpre et spectaculaire, dont l’objectif est d’être celui qui mènera la carcasse de bouc décapité au centre du cercle de justice ? </a:t>
            </a:r>
          </a:p>
        </p:txBody>
      </p:sp>
    </p:spTree>
    <p:extLst>
      <p:ext uri="{BB962C8B-B14F-4D97-AF65-F5344CB8AC3E}">
        <p14:creationId xmlns:p14="http://schemas.microsoft.com/office/powerpoint/2010/main" val="1421632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fontScale="90000"/>
          </a:bodyPr>
          <a:lstStyle/>
          <a:p>
            <a:r>
              <a:rPr lang="fr-FR" sz="3200" i="1" dirty="0"/>
              <a:t>Les cavaliers</a:t>
            </a:r>
            <a:r>
              <a:rPr lang="fr-FR" sz="3200" dirty="0"/>
              <a:t>, Joseph Kessel, 1967.</a:t>
            </a:r>
            <a:br>
              <a:rPr lang="fr-FR" sz="3200" dirty="0"/>
            </a:br>
            <a:r>
              <a:rPr lang="fr-FR" sz="2000" dirty="0"/>
              <a:t>adapté par John </a:t>
            </a:r>
            <a:r>
              <a:rPr lang="fr-FR" sz="2000" dirty="0" err="1"/>
              <a:t>Frankenheimer</a:t>
            </a:r>
            <a:r>
              <a:rPr lang="fr-FR" sz="2000" dirty="0"/>
              <a:t> en 1971, avec Omar Sharif. </a:t>
            </a:r>
            <a:endParaRPr lang="fr-FR" sz="3200" dirty="0"/>
          </a:p>
        </p:txBody>
      </p:sp>
      <p:pic>
        <p:nvPicPr>
          <p:cNvPr id="5" name="Espace réservé du contenu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827584" y="981368"/>
            <a:ext cx="3535146" cy="5760000"/>
          </a:xfrm>
        </p:spPr>
      </p:pic>
      <p:pic>
        <p:nvPicPr>
          <p:cNvPr id="6" name="Espace réservé du contenu 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860032" y="981368"/>
            <a:ext cx="3441448" cy="5760000"/>
          </a:xfrm>
        </p:spPr>
      </p:pic>
    </p:spTree>
    <p:extLst>
      <p:ext uri="{BB962C8B-B14F-4D97-AF65-F5344CB8AC3E}">
        <p14:creationId xmlns:p14="http://schemas.microsoft.com/office/powerpoint/2010/main" val="1742529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125213"/>
            <a:ext cx="2560000" cy="1440000"/>
          </a:xfrm>
          <a:prstGeom prst="rect">
            <a:avLst/>
          </a:prstGeom>
        </p:spPr>
      </p:pic>
      <p:sp>
        <p:nvSpPr>
          <p:cNvPr id="2" name="Titre 1"/>
          <p:cNvSpPr>
            <a:spLocks noGrp="1"/>
          </p:cNvSpPr>
          <p:nvPr>
            <p:ph type="title"/>
          </p:nvPr>
        </p:nvSpPr>
        <p:spPr>
          <a:xfrm>
            <a:off x="467544" y="116632"/>
            <a:ext cx="3008313" cy="563662"/>
          </a:xfrm>
        </p:spPr>
        <p:txBody>
          <a:bodyPr/>
          <a:lstStyle/>
          <a:p>
            <a:pPr algn="ctr"/>
            <a:r>
              <a:rPr lang="fr-FR" dirty="0"/>
              <a:t>De la steppe à </a:t>
            </a:r>
            <a:r>
              <a:rPr lang="fr-FR" dirty="0" err="1"/>
              <a:t>Egleton</a:t>
            </a:r>
            <a:endParaRPr lang="fr-FR" dirty="0"/>
          </a:p>
        </p:txBody>
      </p:sp>
      <p:pic>
        <p:nvPicPr>
          <p:cNvPr id="5" name="Espace réservé du contenu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6084168" y="4005224"/>
            <a:ext cx="2560000" cy="1440000"/>
          </a:xfrm>
        </p:spPr>
      </p:pic>
      <p:sp>
        <p:nvSpPr>
          <p:cNvPr id="4" name="Espace réservé du texte 3"/>
          <p:cNvSpPr>
            <a:spLocks noGrp="1"/>
          </p:cNvSpPr>
          <p:nvPr>
            <p:ph type="body" sz="half" idx="2"/>
          </p:nvPr>
        </p:nvSpPr>
        <p:spPr>
          <a:xfrm>
            <a:off x="457200" y="692696"/>
            <a:ext cx="4618856" cy="5433467"/>
          </a:xfrm>
        </p:spPr>
        <p:txBody>
          <a:bodyPr>
            <a:noAutofit/>
          </a:bodyPr>
          <a:lstStyle/>
          <a:p>
            <a:pPr algn="just"/>
            <a:r>
              <a:rPr lang="fr-FR" sz="1600" b="1" dirty="0"/>
              <a:t>Découvrir le </a:t>
            </a:r>
            <a:r>
              <a:rPr lang="fr-FR" sz="1600" b="1" dirty="0" err="1"/>
              <a:t>bouzkachi</a:t>
            </a:r>
            <a:r>
              <a:rPr lang="fr-FR" sz="1600" b="1" dirty="0"/>
              <a:t>, c’est découvrir (un peu) Salman et son parcours.  </a:t>
            </a:r>
            <a:endParaRPr lang="fr-FR" sz="1600" b="1" dirty="0" smtClean="0"/>
          </a:p>
          <a:p>
            <a:pPr algn="just"/>
            <a:r>
              <a:rPr lang="fr-FR" sz="1600" b="1" dirty="0" smtClean="0"/>
              <a:t>Au </a:t>
            </a:r>
            <a:r>
              <a:rPr lang="fr-FR" sz="1600" b="1" dirty="0"/>
              <a:t>départ le mot « limite » désignait le chemin ; puis ce qui borde, la frontière, ce qui sépare ou la ligne qui détermine une étendue ; enfin, ce qui ne peut ou ne doit pas être dépassé. </a:t>
            </a:r>
          </a:p>
          <a:p>
            <a:pPr algn="just"/>
            <a:endParaRPr lang="fr-FR" sz="1050" b="1" dirty="0"/>
          </a:p>
          <a:p>
            <a:pPr algn="just"/>
            <a:r>
              <a:rPr lang="fr-FR" sz="1600" b="1" dirty="0"/>
              <a:t>Dans la steppe, l’horizon à perte de vue. Au </a:t>
            </a:r>
            <a:r>
              <a:rPr lang="fr-FR" sz="1600" b="1" dirty="0" err="1"/>
              <a:t>bouzkachi</a:t>
            </a:r>
            <a:r>
              <a:rPr lang="fr-FR" sz="1600" b="1" dirty="0"/>
              <a:t>, pas de limite de terrain, ni de temps. Un seul chemin : celui qui mène au cercle de justice. </a:t>
            </a:r>
          </a:p>
          <a:p>
            <a:pPr algn="just"/>
            <a:r>
              <a:rPr lang="fr-FR" sz="1600" b="1" dirty="0"/>
              <a:t>Avant ça, le combat, la mêlée, la puissance des </a:t>
            </a:r>
            <a:r>
              <a:rPr lang="fr-FR" sz="1600" b="1" dirty="0" err="1"/>
              <a:t>tchopendoz</a:t>
            </a:r>
            <a:r>
              <a:rPr lang="fr-FR" sz="1600" b="1" dirty="0"/>
              <a:t> et de leurs chevaux. </a:t>
            </a:r>
          </a:p>
          <a:p>
            <a:pPr algn="just"/>
            <a:endParaRPr lang="fr-FR" sz="1050" b="1" dirty="0"/>
          </a:p>
          <a:p>
            <a:pPr algn="just"/>
            <a:r>
              <a:rPr lang="fr-FR" sz="1600" b="1" dirty="0"/>
              <a:t>Etre sensible au montage alterné avec en trame principale le parcours de Salman dans le centre d’accueil pour réfugiés, entrecoupé de retours en arrière. </a:t>
            </a:r>
          </a:p>
          <a:p>
            <a:pPr algn="just"/>
            <a:r>
              <a:rPr lang="fr-FR" sz="1600" b="1" dirty="0"/>
              <a:t>Traitement différent de l’image :</a:t>
            </a:r>
          </a:p>
          <a:p>
            <a:pPr marL="285750" indent="-285750" algn="just">
              <a:buFontTx/>
              <a:buChar char="-"/>
            </a:pPr>
            <a:r>
              <a:rPr lang="fr-FR" sz="1600" b="1" dirty="0"/>
              <a:t>le passé, la steppe, le mouvement, la cohue, la lumière, les couleurs plus chaudes. </a:t>
            </a:r>
          </a:p>
          <a:p>
            <a:pPr marL="285750" indent="-285750" algn="just">
              <a:buFontTx/>
              <a:buChar char="-"/>
            </a:pPr>
            <a:r>
              <a:rPr lang="fr-FR" sz="1600" b="1" dirty="0"/>
              <a:t>Le présent, le centre, plus calme, plus statique, plus sombre, les couleurs froides, la solitude. </a:t>
            </a:r>
          </a:p>
        </p:txBody>
      </p:sp>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8064" y="1412776"/>
            <a:ext cx="2560000" cy="1440000"/>
          </a:xfrm>
          <a:prstGeom prst="rect">
            <a:avLst/>
          </a:prstGeom>
        </p:spPr>
      </p:pic>
      <p:pic>
        <p:nvPicPr>
          <p:cNvPr id="12" name="Imag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20454" y="2708920"/>
            <a:ext cx="2560000" cy="1440000"/>
          </a:xfrm>
          <a:prstGeom prst="rect">
            <a:avLst/>
          </a:prstGeom>
        </p:spPr>
      </p:pic>
      <p:pic>
        <p:nvPicPr>
          <p:cNvPr id="13" name="Imag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20072" y="5301208"/>
            <a:ext cx="2560000" cy="1440000"/>
          </a:xfrm>
          <a:prstGeom prst="rect">
            <a:avLst/>
          </a:prstGeom>
        </p:spPr>
      </p:pic>
    </p:spTree>
    <p:extLst>
      <p:ext uri="{BB962C8B-B14F-4D97-AF65-F5344CB8AC3E}">
        <p14:creationId xmlns:p14="http://schemas.microsoft.com/office/powerpoint/2010/main" val="2859601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563662"/>
          </a:xfrm>
        </p:spPr>
        <p:txBody>
          <a:bodyPr/>
          <a:lstStyle/>
          <a:p>
            <a:pPr algn="ctr"/>
            <a:r>
              <a:rPr lang="fr-FR" dirty="0"/>
              <a:t>Le bruit et la fureur ? </a:t>
            </a:r>
          </a:p>
        </p:txBody>
      </p:sp>
      <p:sp>
        <p:nvSpPr>
          <p:cNvPr id="3" name="Espace réservé du contenu 2"/>
          <p:cNvSpPr>
            <a:spLocks noGrp="1"/>
          </p:cNvSpPr>
          <p:nvPr>
            <p:ph idx="1"/>
          </p:nvPr>
        </p:nvSpPr>
        <p:spPr>
          <a:xfrm>
            <a:off x="3707904" y="273050"/>
            <a:ext cx="5184576" cy="6324302"/>
          </a:xfrm>
        </p:spPr>
        <p:txBody>
          <a:bodyPr>
            <a:normAutofit fontScale="92500" lnSpcReduction="10000"/>
          </a:bodyPr>
          <a:lstStyle/>
          <a:p>
            <a:pPr marL="0" indent="0" algn="just">
              <a:buNone/>
            </a:pPr>
            <a:r>
              <a:rPr lang="fr-FR" sz="2000" b="1" dirty="0"/>
              <a:t>Le </a:t>
            </a:r>
            <a:r>
              <a:rPr lang="fr-FR" sz="2000" b="1" dirty="0" err="1"/>
              <a:t>bouzkachi</a:t>
            </a:r>
            <a:r>
              <a:rPr lang="fr-FR" sz="2000" b="1" dirty="0"/>
              <a:t> comme une métaphore de la situation d’un réfugié. </a:t>
            </a:r>
          </a:p>
          <a:p>
            <a:pPr marL="0" indent="0" algn="just">
              <a:buNone/>
            </a:pPr>
            <a:r>
              <a:rPr lang="fr-FR" sz="2000" b="1" dirty="0"/>
              <a:t>Atteindre le cercle de justice est un honneur, une fierté pour la famille, le clan, la région ; et à ce titre donne une place dans la société. </a:t>
            </a:r>
          </a:p>
          <a:p>
            <a:pPr marL="0" indent="0" algn="just">
              <a:buNone/>
            </a:pPr>
            <a:r>
              <a:rPr lang="fr-FR" sz="2000" b="1" dirty="0"/>
              <a:t>Réussir l’audition à la CNDA (cour nationale du droit d’asile) signifie obtenir des papiers. Dans un cadre en apparence beaucoup plus feutré et policé,  Salman joue sa vie, car cette audition est le dernier recours après un refus de l’OFPRA (office français de protection des réfugiés et apatrides). </a:t>
            </a:r>
          </a:p>
          <a:p>
            <a:pPr marL="0" indent="0" algn="just">
              <a:buNone/>
            </a:pPr>
            <a:endParaRPr lang="fr-FR" sz="2000" b="1" dirty="0"/>
          </a:p>
          <a:p>
            <a:pPr algn="just">
              <a:buFontTx/>
              <a:buChar char="-"/>
            </a:pPr>
            <a:r>
              <a:rPr lang="fr-FR" sz="2000" b="1" dirty="0"/>
              <a:t>la préparation de l’audition ; le fait de ne pas la filmer. </a:t>
            </a:r>
            <a:endParaRPr lang="fr-FR" sz="2000" b="1" dirty="0" smtClean="0"/>
          </a:p>
          <a:p>
            <a:pPr algn="just">
              <a:buFontTx/>
              <a:buChar char="-"/>
            </a:pPr>
            <a:r>
              <a:rPr lang="fr-FR" sz="2000" b="1" dirty="0" smtClean="0"/>
              <a:t>Mettre en parallèle  : la préparation de Salman pour le </a:t>
            </a:r>
            <a:r>
              <a:rPr lang="fr-FR" sz="2000" b="1" dirty="0" err="1" smtClean="0"/>
              <a:t>Bouzkachi</a:t>
            </a:r>
            <a:r>
              <a:rPr lang="fr-FR" sz="2000" b="1" dirty="0" smtClean="0"/>
              <a:t> / pour l’audition ; la course de Salman et la progression des djihadistes. </a:t>
            </a:r>
            <a:endParaRPr lang="fr-FR" sz="2000" b="1" dirty="0"/>
          </a:p>
          <a:p>
            <a:pPr algn="just">
              <a:buFontTx/>
              <a:buChar char="-"/>
            </a:pPr>
            <a:r>
              <a:rPr lang="fr-FR" sz="2000" b="1" dirty="0"/>
              <a:t>Interpréter l’image finale. </a:t>
            </a:r>
            <a:r>
              <a:rPr lang="fr-FR" sz="2000" b="1" dirty="0" smtClean="0"/>
              <a:t>Métaphore de sa réussite ? </a:t>
            </a:r>
          </a:p>
          <a:p>
            <a:pPr algn="just">
              <a:buFontTx/>
              <a:buChar char="-"/>
            </a:pPr>
            <a:r>
              <a:rPr lang="fr-FR" sz="2000" b="1" dirty="0" smtClean="0"/>
              <a:t>Ce que nous dit le sport. </a:t>
            </a:r>
            <a:endParaRPr lang="fr-FR" sz="2000" b="1" dirty="0"/>
          </a:p>
        </p:txBody>
      </p:sp>
      <p:sp>
        <p:nvSpPr>
          <p:cNvPr id="4" name="Espace réservé du texte 3"/>
          <p:cNvSpPr>
            <a:spLocks noGrp="1"/>
          </p:cNvSpPr>
          <p:nvPr>
            <p:ph type="body" sz="half" idx="2"/>
          </p:nvPr>
        </p:nvSpPr>
        <p:spPr>
          <a:xfrm>
            <a:off x="457200" y="908720"/>
            <a:ext cx="3178696" cy="5544616"/>
          </a:xfrm>
        </p:spPr>
        <p:txBody>
          <a:bodyPr>
            <a:normAutofit lnSpcReduction="10000"/>
          </a:bodyPr>
          <a:lstStyle/>
          <a:p>
            <a:pPr algn="just"/>
            <a:r>
              <a:rPr lang="fr-FR" sz="1600" b="1" dirty="0"/>
              <a:t>Filmer en cinémascope les steppes qui s’étendent à perte de vue rend encore plus prégnant l’univers plus étroit du centre d’accueil, du tribunal. Les cadres dans le cadre renforcent le sentiment d’enfermement et l’opposition passé/présent. </a:t>
            </a:r>
          </a:p>
          <a:p>
            <a:pPr algn="just"/>
            <a:r>
              <a:rPr lang="fr-FR" sz="1600" b="1" dirty="0"/>
              <a:t>Celle-ci transparaît aussi au travers des ambiances sonores : celle du centre est plus pesante, plus silencieuse. </a:t>
            </a:r>
          </a:p>
          <a:p>
            <a:pPr algn="just"/>
            <a:endParaRPr lang="fr-FR" sz="1600" b="1" dirty="0"/>
          </a:p>
          <a:p>
            <a:pPr algn="just"/>
            <a:r>
              <a:rPr lang="fr-FR" sz="1600" b="1" dirty="0"/>
              <a:t>Quelques pistes :</a:t>
            </a:r>
          </a:p>
          <a:p>
            <a:pPr marL="285750" indent="-285750" algn="just">
              <a:buFontTx/>
              <a:buChar char="-"/>
            </a:pPr>
            <a:r>
              <a:rPr lang="fr-FR" sz="1600" b="1" dirty="0"/>
              <a:t>A quel moment intervient la musique ?</a:t>
            </a:r>
          </a:p>
          <a:p>
            <a:pPr marL="285750" indent="-285750" algn="just">
              <a:buFontTx/>
              <a:buChar char="-"/>
            </a:pPr>
            <a:r>
              <a:rPr lang="fr-FR" sz="1600" b="1" dirty="0" smtClean="0"/>
              <a:t>Transition </a:t>
            </a:r>
            <a:r>
              <a:rPr lang="fr-FR" sz="1600" b="1" dirty="0"/>
              <a:t>visuelle / sonore passé/présent ? </a:t>
            </a:r>
          </a:p>
          <a:p>
            <a:pPr marL="285750" indent="-285750" algn="just">
              <a:buFontTx/>
              <a:buChar char="-"/>
            </a:pPr>
            <a:r>
              <a:rPr lang="fr-FR" sz="1600" b="1" dirty="0"/>
              <a:t>Comment signifier l’absence ?</a:t>
            </a:r>
            <a:r>
              <a:rPr lang="fr-FR" b="1" dirty="0"/>
              <a:t> </a:t>
            </a:r>
          </a:p>
          <a:p>
            <a:pPr marL="285750" indent="-285750" algn="just">
              <a:buFontTx/>
              <a:buChar char="-"/>
            </a:pPr>
            <a:r>
              <a:rPr lang="fr-FR" sz="1600" b="1" dirty="0"/>
              <a:t>Voir comment les images remplacent </a:t>
            </a:r>
            <a:r>
              <a:rPr lang="fr-FR" sz="1600" b="1" dirty="0" smtClean="0"/>
              <a:t>et peuvent en dire </a:t>
            </a:r>
            <a:r>
              <a:rPr lang="fr-FR" sz="1600" b="1" dirty="0"/>
              <a:t>plus que </a:t>
            </a:r>
            <a:r>
              <a:rPr lang="fr-FR" sz="1600" b="1" dirty="0" smtClean="0"/>
              <a:t>les dialogues</a:t>
            </a:r>
            <a:r>
              <a:rPr lang="fr-FR" sz="1600" b="1" dirty="0"/>
              <a:t>.  </a:t>
            </a:r>
          </a:p>
        </p:txBody>
      </p:sp>
    </p:spTree>
    <p:extLst>
      <p:ext uri="{BB962C8B-B14F-4D97-AF65-F5344CB8AC3E}">
        <p14:creationId xmlns:p14="http://schemas.microsoft.com/office/powerpoint/2010/main" val="3556876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64596" y="5373216"/>
            <a:ext cx="2560000" cy="1440000"/>
          </a:xfr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137250"/>
            <a:ext cx="2560000" cy="144000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0040" y="116792"/>
            <a:ext cx="2560000" cy="1440000"/>
          </a:xfrm>
          <a:prstGeom prst="rect">
            <a:avLst/>
          </a:prstGeom>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64960" y="4060924"/>
            <a:ext cx="2560000" cy="1440000"/>
          </a:xfrm>
          <a:prstGeom prst="rect">
            <a:avLst/>
          </a:prstGeom>
        </p:spPr>
      </p:pic>
      <p:pic>
        <p:nvPicPr>
          <p:cNvPr id="8" name="Imag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20040" y="1484944"/>
            <a:ext cx="2560000" cy="1440000"/>
          </a:xfrm>
          <a:prstGeom prst="rect">
            <a:avLst/>
          </a:prstGeom>
        </p:spPr>
      </p:pic>
      <p:pic>
        <p:nvPicPr>
          <p:cNvPr id="9" name="Imag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64960" y="2781088"/>
            <a:ext cx="2560000" cy="1440000"/>
          </a:xfrm>
          <a:prstGeom prst="rect">
            <a:avLst/>
          </a:prstGeom>
        </p:spPr>
      </p:pic>
      <p:pic>
        <p:nvPicPr>
          <p:cNvPr id="11" name="Imag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64960" y="137250"/>
            <a:ext cx="2560000" cy="1440000"/>
          </a:xfrm>
          <a:prstGeom prst="rect">
            <a:avLst/>
          </a:prstGeom>
        </p:spPr>
      </p:pic>
      <p:pic>
        <p:nvPicPr>
          <p:cNvPr id="12" name="Imag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3084" y="4164405"/>
            <a:ext cx="2560000" cy="1440000"/>
          </a:xfrm>
          <a:prstGeom prst="rect">
            <a:avLst/>
          </a:prstGeom>
        </p:spPr>
      </p:pic>
      <p:pic>
        <p:nvPicPr>
          <p:cNvPr id="13" name="Imag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9512" y="1484784"/>
            <a:ext cx="2560000" cy="1440000"/>
          </a:xfrm>
          <a:prstGeom prst="rect">
            <a:avLst/>
          </a:prstGeom>
        </p:spPr>
      </p:pic>
      <p:pic>
        <p:nvPicPr>
          <p:cNvPr id="14" name="Imag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9512" y="2853096"/>
            <a:ext cx="2560000" cy="1440000"/>
          </a:xfrm>
          <a:prstGeom prst="rect">
            <a:avLst/>
          </a:prstGeom>
        </p:spPr>
      </p:pic>
      <p:pic>
        <p:nvPicPr>
          <p:cNvPr id="15" name="Imag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20040" y="2781088"/>
            <a:ext cx="2560000" cy="1440000"/>
          </a:xfrm>
          <a:prstGeom prst="rect">
            <a:avLst/>
          </a:prstGeom>
        </p:spPr>
      </p:pic>
      <p:pic>
        <p:nvPicPr>
          <p:cNvPr id="16" name="Image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16456" y="4077232"/>
            <a:ext cx="2560000" cy="1440000"/>
          </a:xfrm>
          <a:prstGeom prst="rect">
            <a:avLst/>
          </a:prstGeom>
        </p:spPr>
      </p:pic>
      <p:pic>
        <p:nvPicPr>
          <p:cNvPr id="17" name="Image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264960" y="1413096"/>
            <a:ext cx="2560000" cy="1440000"/>
          </a:xfrm>
          <a:prstGeom prst="rect">
            <a:avLst/>
          </a:prstGeom>
        </p:spPr>
      </p:pic>
    </p:spTree>
    <p:extLst>
      <p:ext uri="{BB962C8B-B14F-4D97-AF65-F5344CB8AC3E}">
        <p14:creationId xmlns:p14="http://schemas.microsoft.com/office/powerpoint/2010/main" val="1001778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29600" cy="634082"/>
          </a:xfrm>
        </p:spPr>
        <p:txBody>
          <a:bodyPr>
            <a:normAutofit/>
          </a:bodyPr>
          <a:lstStyle/>
          <a:p>
            <a:r>
              <a:rPr lang="fr-FR" sz="3200" dirty="0"/>
              <a:t>Pour aller plus loin</a:t>
            </a:r>
          </a:p>
        </p:txBody>
      </p:sp>
      <p:pic>
        <p:nvPicPr>
          <p:cNvPr id="3074"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824995"/>
            <a:ext cx="2081327"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187135" y="836952"/>
            <a:ext cx="2677686" cy="21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128656" y="3140968"/>
            <a:ext cx="3600400" cy="861774"/>
          </a:xfrm>
          <a:prstGeom prst="rect">
            <a:avLst/>
          </a:prstGeom>
          <a:noFill/>
        </p:spPr>
        <p:txBody>
          <a:bodyPr wrap="square" rtlCol="0">
            <a:spAutoFit/>
          </a:bodyPr>
          <a:lstStyle/>
          <a:p>
            <a:pPr algn="just"/>
            <a:r>
              <a:rPr lang="fr-FR" sz="1600" i="1" dirty="0"/>
              <a:t>Collision des cavaliers arabes. </a:t>
            </a:r>
          </a:p>
          <a:p>
            <a:pPr algn="just"/>
            <a:r>
              <a:rPr lang="fr-FR" sz="1600" i="1" dirty="0"/>
              <a:t>Combat du Giaour et du Pacha</a:t>
            </a:r>
            <a:r>
              <a:rPr lang="fr-FR" sz="1600" dirty="0"/>
              <a:t>. </a:t>
            </a:r>
          </a:p>
          <a:p>
            <a:pPr algn="r"/>
            <a:r>
              <a:rPr lang="fr-FR" sz="1600" dirty="0"/>
              <a:t>E. Delacroix.</a:t>
            </a:r>
            <a:r>
              <a:rPr lang="fr-FR" dirty="0"/>
              <a:t> </a:t>
            </a:r>
          </a:p>
        </p:txBody>
      </p:sp>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577" y="5374778"/>
            <a:ext cx="2560000" cy="1440000"/>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577" y="3986087"/>
            <a:ext cx="2560000" cy="1440000"/>
          </a:xfrm>
          <a:prstGeom prst="rect">
            <a:avLst/>
          </a:prstGeom>
        </p:spPr>
      </p:pic>
      <p:pic>
        <p:nvPicPr>
          <p:cNvPr id="9" name="Imag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9577" y="4593978"/>
            <a:ext cx="2560000" cy="1440000"/>
          </a:xfrm>
          <a:prstGeom prst="rect">
            <a:avLst/>
          </a:prstGeom>
        </p:spPr>
      </p:pic>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52320" y="188640"/>
            <a:ext cx="1386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80112" y="5301208"/>
            <a:ext cx="3456000" cy="1440000"/>
          </a:xfrm>
          <a:prstGeom prst="rect">
            <a:avLst/>
          </a:prstGeom>
        </p:spPr>
      </p:pic>
      <p:pic>
        <p:nvPicPr>
          <p:cNvPr id="6" name="Imag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80112" y="3789040"/>
            <a:ext cx="3456000" cy="1440000"/>
          </a:xfrm>
          <a:prstGeom prst="rect">
            <a:avLst/>
          </a:prstGeom>
        </p:spPr>
      </p:pic>
      <p:pic>
        <p:nvPicPr>
          <p:cNvPr id="11" name="Imag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80112" y="2204864"/>
            <a:ext cx="3456000" cy="1440000"/>
          </a:xfrm>
          <a:prstGeom prst="rect">
            <a:avLst/>
          </a:prstGeom>
        </p:spPr>
      </p:pic>
      <p:sp>
        <p:nvSpPr>
          <p:cNvPr id="12" name="ZoneTexte 11"/>
          <p:cNvSpPr txBox="1"/>
          <p:nvPr/>
        </p:nvSpPr>
        <p:spPr>
          <a:xfrm>
            <a:off x="5497891" y="908720"/>
            <a:ext cx="1924711" cy="646331"/>
          </a:xfrm>
          <a:prstGeom prst="rect">
            <a:avLst/>
          </a:prstGeom>
          <a:noFill/>
        </p:spPr>
        <p:txBody>
          <a:bodyPr wrap="square" rtlCol="0">
            <a:spAutoFit/>
          </a:bodyPr>
          <a:lstStyle/>
          <a:p>
            <a:r>
              <a:rPr lang="fr-FR" b="1" dirty="0" smtClean="0"/>
              <a:t>« Force, fierté, élégance… »</a:t>
            </a:r>
            <a:endParaRPr lang="fr-FR" b="1" dirty="0"/>
          </a:p>
        </p:txBody>
      </p:sp>
    </p:spTree>
    <p:extLst>
      <p:ext uri="{BB962C8B-B14F-4D97-AF65-F5344CB8AC3E}">
        <p14:creationId xmlns:p14="http://schemas.microsoft.com/office/powerpoint/2010/main" val="4279700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28000" r="-28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23528" y="274638"/>
            <a:ext cx="8363272" cy="994122"/>
          </a:xfrm>
        </p:spPr>
        <p:txBody>
          <a:bodyPr>
            <a:noAutofit/>
          </a:bodyPr>
          <a:lstStyle/>
          <a:p>
            <a:r>
              <a:rPr lang="fr-FR" sz="3200" i="1" dirty="0" err="1"/>
              <a:t>Aïssa</a:t>
            </a:r>
            <a:r>
              <a:rPr lang="fr-FR" sz="3200" dirty="0"/>
              <a:t>. </a:t>
            </a:r>
            <a:br>
              <a:rPr lang="fr-FR" sz="3200" dirty="0"/>
            </a:br>
            <a:r>
              <a:rPr lang="fr-FR" sz="2000" dirty="0"/>
              <a:t>Court métrage de Clément </a:t>
            </a:r>
            <a:r>
              <a:rPr lang="fr-FR" sz="2000" dirty="0" err="1"/>
              <a:t>Tréhin</a:t>
            </a:r>
            <a:r>
              <a:rPr lang="fr-FR" sz="2000" dirty="0"/>
              <a:t> </a:t>
            </a:r>
            <a:r>
              <a:rPr lang="fr-FR" sz="2000" dirty="0" err="1"/>
              <a:t>Lalanne</a:t>
            </a:r>
            <a:r>
              <a:rPr lang="fr-FR" sz="2000" dirty="0"/>
              <a:t>, 2014. </a:t>
            </a:r>
            <a:endParaRPr lang="fr-FR" sz="3200" dirty="0"/>
          </a:p>
        </p:txBody>
      </p:sp>
      <p:sp>
        <p:nvSpPr>
          <p:cNvPr id="3" name="Espace réservé du contenu 2"/>
          <p:cNvSpPr>
            <a:spLocks noGrp="1"/>
          </p:cNvSpPr>
          <p:nvPr>
            <p:ph sz="half" idx="1"/>
          </p:nvPr>
        </p:nvSpPr>
        <p:spPr/>
        <p:txBody>
          <a:bodyPr>
            <a:normAutofit/>
          </a:bodyPr>
          <a:lstStyle/>
          <a:p>
            <a:pPr marL="0" indent="0" algn="just">
              <a:buNone/>
            </a:pPr>
            <a:r>
              <a:rPr lang="fr-FR" sz="2000" b="1" dirty="0"/>
              <a:t>En situation irrégulière sur le territoire français, </a:t>
            </a:r>
            <a:r>
              <a:rPr lang="fr-FR" sz="2000" b="1" dirty="0" err="1"/>
              <a:t>Aïssa</a:t>
            </a:r>
            <a:r>
              <a:rPr lang="fr-FR" sz="2000" b="1" dirty="0"/>
              <a:t> jeune congolaise dit avoir moins de 18 ans. Comme les autorités la croient majeure, un médecin va l’examiner. De cet examen anatomique dépend son expulsion ou non. </a:t>
            </a:r>
          </a:p>
          <a:p>
            <a:pPr marL="0" indent="0" algn="just">
              <a:buNone/>
            </a:pPr>
            <a:endParaRPr lang="fr-FR" sz="2000" b="1" dirty="0"/>
          </a:p>
          <a:p>
            <a:pPr marL="0" indent="0" algn="just">
              <a:buNone/>
            </a:pPr>
            <a:r>
              <a:rPr lang="fr-FR" sz="2000" b="1" dirty="0"/>
              <a:t>Nous suivons Salman pendant sa préparation et jusque dans la salle de son audition, mais nous n’y assistons pas. Au contraire, d’</a:t>
            </a:r>
            <a:r>
              <a:rPr lang="fr-FR" sz="2000" b="1" dirty="0" err="1"/>
              <a:t>Aïssa</a:t>
            </a:r>
            <a:r>
              <a:rPr lang="fr-FR" sz="2000" b="1" dirty="0"/>
              <a:t> que nous accompagnons dans la salle d’examen. </a:t>
            </a:r>
          </a:p>
        </p:txBody>
      </p:sp>
      <p:pic>
        <p:nvPicPr>
          <p:cNvPr id="4098"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772976"/>
            <a:ext cx="2036685"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1772976"/>
            <a:ext cx="1992620"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34813" y="3717192"/>
            <a:ext cx="2171429"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6256" y="3717192"/>
            <a:ext cx="2171803"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249158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TotalTime>
  <Words>1994</Words>
  <Application>Microsoft Office PowerPoint</Application>
  <PresentationFormat>Affichage à l'écran (4:3)</PresentationFormat>
  <Paragraphs>214</Paragraphs>
  <Slides>27</Slides>
  <Notes>0</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Thème Office</vt:lpstr>
      <vt:lpstr>Accompagner le concours de la jeune critique.</vt:lpstr>
      <vt:lpstr>Présentation PowerPoint</vt:lpstr>
      <vt:lpstr>Présentation PowerPoint</vt:lpstr>
      <vt:lpstr>Ressources en ligne sur le site du festival.</vt:lpstr>
      <vt:lpstr>Présentation PowerPoint</vt:lpstr>
      <vt:lpstr>Présentation PowerPoint</vt:lpstr>
      <vt:lpstr>« A bouche que veux-tu… »</vt:lpstr>
      <vt:lpstr>Présentation PowerPoint</vt:lpstr>
      <vt:lpstr>Présentation PowerPoint</vt:lpstr>
      <vt:lpstr>Scènes de baiser au cinéma.</vt:lpstr>
      <vt:lpstr>« Chacun son style de roulage de pelle ».  </vt:lpstr>
      <vt:lpstr>French Kiss</vt:lpstr>
      <vt:lpstr>La bonne étoile. </vt:lpstr>
      <vt:lpstr>« Vous ne venez pas d’Israël mais vous êtes juifs ? »</vt:lpstr>
      <vt:lpstr>Présentation PowerPoint</vt:lpstr>
      <vt:lpstr>Présentation PowerPoint</vt:lpstr>
      <vt:lpstr>Présentation PowerPoint</vt:lpstr>
      <vt:lpstr>« Je me réjouis ».  Mme Jachthuber lorsque Dima accepte de faire un exposé sur sa famille et la Shoah. </vt:lpstr>
      <vt:lpstr>Présentation PowerPoint</vt:lpstr>
      <vt:lpstr>Le cercle d’Ali. </vt:lpstr>
      <vt:lpstr>L’attrape chèvre.</vt:lpstr>
      <vt:lpstr>Les cavaliers, Joseph Kessel, 1967. adapté par John Frankenheimer en 1971, avec Omar Sharif. </vt:lpstr>
      <vt:lpstr>De la steppe à Egleton</vt:lpstr>
      <vt:lpstr>Le bruit et la fureur ? </vt:lpstr>
      <vt:lpstr>Présentation PowerPoint</vt:lpstr>
      <vt:lpstr>Pour aller plus loin</vt:lpstr>
      <vt:lpstr>Aïssa.  Court métrage de Clément Tréhin Lalanne, 2014.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Utilisateur</cp:lastModifiedBy>
  <cp:revision>74</cp:revision>
  <dcterms:created xsi:type="dcterms:W3CDTF">2021-03-14T21:32:05Z</dcterms:created>
  <dcterms:modified xsi:type="dcterms:W3CDTF">2021-03-17T22:46:56Z</dcterms:modified>
</cp:coreProperties>
</file>