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2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77" r:id="rId4"/>
    <p:sldId id="274" r:id="rId5"/>
    <p:sldId id="278" r:id="rId6"/>
    <p:sldId id="257" r:id="rId7"/>
    <p:sldId id="280" r:id="rId8"/>
    <p:sldId id="259" r:id="rId9"/>
    <p:sldId id="281" r:id="rId10"/>
    <p:sldId id="260" r:id="rId11"/>
    <p:sldId id="282" r:id="rId12"/>
    <p:sldId id="283" r:id="rId13"/>
    <p:sldId id="284" r:id="rId14"/>
    <p:sldId id="261" r:id="rId15"/>
    <p:sldId id="285" r:id="rId16"/>
    <p:sldId id="263" r:id="rId17"/>
    <p:sldId id="286" r:id="rId18"/>
    <p:sldId id="270" r:id="rId19"/>
    <p:sldId id="287" r:id="rId20"/>
    <p:sldId id="273" r:id="rId21"/>
    <p:sldId id="288" r:id="rId22"/>
    <p:sldId id="272" r:id="rId23"/>
    <p:sldId id="301" r:id="rId24"/>
    <p:sldId id="271" r:id="rId25"/>
    <p:sldId id="289" r:id="rId26"/>
    <p:sldId id="262" r:id="rId27"/>
    <p:sldId id="290" r:id="rId28"/>
    <p:sldId id="266" r:id="rId29"/>
    <p:sldId id="291" r:id="rId30"/>
    <p:sldId id="264" r:id="rId31"/>
    <p:sldId id="292" r:id="rId32"/>
    <p:sldId id="265" r:id="rId33"/>
    <p:sldId id="293" r:id="rId34"/>
    <p:sldId id="267" r:id="rId35"/>
    <p:sldId id="294" r:id="rId36"/>
    <p:sldId id="279" r:id="rId37"/>
    <p:sldId id="295" r:id="rId38"/>
    <p:sldId id="269" r:id="rId39"/>
    <p:sldId id="296" r:id="rId40"/>
    <p:sldId id="268" r:id="rId41"/>
    <p:sldId id="297" r:id="rId42"/>
    <p:sldId id="275" r:id="rId43"/>
    <p:sldId id="298" r:id="rId44"/>
    <p:sldId id="276" r:id="rId45"/>
    <p:sldId id="299" r:id="rId46"/>
    <p:sldId id="300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5865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11/10/22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3rZBscBYnc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W80TYiAu-m8" TargetMode="External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BDC4B6-3872-E6C3-9A84-CFB441407F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Cinémas d’Afrique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7C31BC-3A56-5094-8DAD-F2D34CED7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Tour d’horizon</a:t>
            </a:r>
          </a:p>
        </p:txBody>
      </p:sp>
    </p:spTree>
    <p:extLst>
      <p:ext uri="{BB962C8B-B14F-4D97-AF65-F5344CB8AC3E}">
        <p14:creationId xmlns:p14="http://schemas.microsoft.com/office/powerpoint/2010/main" val="3509240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A9CD4-FF2D-6581-E2EA-12606691A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Premières projections en Afrique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FA9812-B6A2-EB9D-BF04-86D1E149D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b="1" dirty="0"/>
              <a:t>Réponse A : </a:t>
            </a:r>
            <a:r>
              <a:rPr lang="fr-FR" dirty="0"/>
              <a:t>1895</a:t>
            </a:r>
          </a:p>
          <a:p>
            <a:r>
              <a:rPr lang="fr-FR" b="1" dirty="0"/>
              <a:t>Réponse B : </a:t>
            </a:r>
            <a:r>
              <a:rPr lang="fr-FR" dirty="0"/>
              <a:t>1900</a:t>
            </a:r>
          </a:p>
          <a:p>
            <a:r>
              <a:rPr lang="fr-FR" b="1" dirty="0"/>
              <a:t>Réponse C : </a:t>
            </a:r>
            <a:r>
              <a:rPr lang="fr-FR" dirty="0"/>
              <a:t>1896 </a:t>
            </a:r>
          </a:p>
        </p:txBody>
      </p:sp>
    </p:spTree>
    <p:extLst>
      <p:ext uri="{BB962C8B-B14F-4D97-AF65-F5344CB8AC3E}">
        <p14:creationId xmlns:p14="http://schemas.microsoft.com/office/powerpoint/2010/main" val="409256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F666BF-F1A1-67A0-C7DC-66E1CCC30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759" y="598311"/>
            <a:ext cx="7772400" cy="588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46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FFC582-0233-83BC-B3E0-89517C946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Limitations coloniales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54EE79-DCE1-E552-D701-40A35A5C7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: </a:t>
            </a:r>
            <a:r>
              <a:rPr lang="fr-FR" dirty="0"/>
              <a:t>décrets et commissions de contrôle</a:t>
            </a:r>
          </a:p>
          <a:p>
            <a:r>
              <a:rPr lang="fr-FR" b="1" dirty="0"/>
              <a:t>Réponse B : </a:t>
            </a:r>
            <a:r>
              <a:rPr lang="fr-FR" dirty="0"/>
              <a:t>tarifications différentes</a:t>
            </a:r>
            <a:endParaRPr lang="fr-FR" b="1" dirty="0"/>
          </a:p>
          <a:p>
            <a:r>
              <a:rPr lang="fr-FR" b="1" dirty="0"/>
              <a:t>Réponse C : </a:t>
            </a:r>
            <a:r>
              <a:rPr lang="fr-FR" dirty="0"/>
              <a:t>censure et propagande</a:t>
            </a:r>
          </a:p>
        </p:txBody>
      </p:sp>
    </p:spTree>
    <p:extLst>
      <p:ext uri="{BB962C8B-B14F-4D97-AF65-F5344CB8AC3E}">
        <p14:creationId xmlns:p14="http://schemas.microsoft.com/office/powerpoint/2010/main" val="552417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A0A86F-18D1-B6AE-6C5C-C9E290E11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396" y="0"/>
            <a:ext cx="7361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7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637069-57FF-CF6A-0AC9-E9EE4A488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838200"/>
            <a:ext cx="8761413" cy="1035754"/>
          </a:xfrm>
        </p:spPr>
        <p:txBody>
          <a:bodyPr/>
          <a:lstStyle/>
          <a:p>
            <a:r>
              <a:rPr lang="fr-FR" dirty="0"/>
              <a:t>Premier film tourné en Afrique anglophone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D921A2-5AAB-D9C6-123A-09E841672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b="1" dirty="0"/>
              <a:t>Réponse A </a:t>
            </a:r>
            <a:r>
              <a:rPr lang="fr-FR" dirty="0"/>
              <a:t>: Au Nigéria</a:t>
            </a:r>
          </a:p>
          <a:p>
            <a:r>
              <a:rPr lang="fr-FR" b="1" dirty="0"/>
              <a:t>Réponse B </a:t>
            </a:r>
            <a:r>
              <a:rPr lang="fr-FR" dirty="0"/>
              <a:t>: Au Ghana</a:t>
            </a:r>
          </a:p>
          <a:p>
            <a:r>
              <a:rPr lang="fr-FR" b="1" dirty="0"/>
              <a:t>Réponse C </a:t>
            </a:r>
            <a:r>
              <a:rPr lang="fr-FR" dirty="0"/>
              <a:t>: En Union d’Afrique du Sud </a:t>
            </a:r>
          </a:p>
        </p:txBody>
      </p:sp>
    </p:spTree>
    <p:extLst>
      <p:ext uri="{BB962C8B-B14F-4D97-AF65-F5344CB8AC3E}">
        <p14:creationId xmlns:p14="http://schemas.microsoft.com/office/powerpoint/2010/main" val="3782622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0D86308-7E59-4FDA-15DB-4C03FB271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11150"/>
            <a:ext cx="7031567" cy="54114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339E05A-5DEB-BC56-0208-9930519CCD47}"/>
              </a:ext>
            </a:extLst>
          </p:cNvPr>
          <p:cNvSpPr txBox="1"/>
          <p:nvPr/>
        </p:nvSpPr>
        <p:spPr>
          <a:xfrm>
            <a:off x="2044700" y="5900519"/>
            <a:ext cx="7032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The Great Kimberley Diamond </a:t>
            </a:r>
            <a:r>
              <a:rPr lang="fr-FR" b="1" i="1" dirty="0" err="1"/>
              <a:t>Robbery</a:t>
            </a:r>
            <a:r>
              <a:rPr lang="fr-FR" b="1" i="1" dirty="0"/>
              <a:t> / The Star of the South</a:t>
            </a:r>
            <a:r>
              <a:rPr lang="fr-FR" b="1" dirty="0"/>
              <a:t> </a:t>
            </a:r>
            <a:r>
              <a:rPr lang="fr-FR" dirty="0"/>
              <a:t>(15′, réalisateur inconnu, 1910)</a:t>
            </a:r>
          </a:p>
        </p:txBody>
      </p:sp>
    </p:spTree>
    <p:extLst>
      <p:ext uri="{BB962C8B-B14F-4D97-AF65-F5344CB8AC3E}">
        <p14:creationId xmlns:p14="http://schemas.microsoft.com/office/powerpoint/2010/main" val="1584241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7A05F-C92B-DFC7-AB12-7F7E05FE9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 film tourné au Maghreb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F802B7-ECB1-475D-4184-8ED9F6BA0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Au Maroc </a:t>
            </a:r>
          </a:p>
          <a:p>
            <a:r>
              <a:rPr lang="fr-FR" b="1" dirty="0"/>
              <a:t>Réponse B </a:t>
            </a:r>
            <a:r>
              <a:rPr lang="fr-FR" dirty="0"/>
              <a:t>: En Tunisie </a:t>
            </a:r>
          </a:p>
          <a:p>
            <a:r>
              <a:rPr lang="fr-FR" b="1" dirty="0"/>
              <a:t>Réponse C </a:t>
            </a:r>
            <a:r>
              <a:rPr lang="fr-FR" dirty="0"/>
              <a:t>: En Algérie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3080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0B94B60-74ED-A024-83C4-5A143A0CAE35}"/>
              </a:ext>
            </a:extLst>
          </p:cNvPr>
          <p:cNvSpPr txBox="1"/>
          <p:nvPr/>
        </p:nvSpPr>
        <p:spPr>
          <a:xfrm>
            <a:off x="3239911" y="5247984"/>
            <a:ext cx="5712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Zohra</a:t>
            </a:r>
            <a:r>
              <a:rPr lang="fr-FR" dirty="0"/>
              <a:t> d’Albert Samama-</a:t>
            </a:r>
            <a:r>
              <a:rPr lang="fr-FR" dirty="0" err="1"/>
              <a:t>Chikli</a:t>
            </a:r>
            <a:r>
              <a:rPr lang="fr-FR" dirty="0"/>
              <a:t>, Tunisie, 1922</a:t>
            </a:r>
          </a:p>
          <a:p>
            <a:r>
              <a:rPr lang="fr-FR" b="1" i="1" dirty="0"/>
              <a:t>https://</a:t>
            </a:r>
            <a:r>
              <a:rPr lang="fr-FR" b="1" i="1" dirty="0" err="1"/>
              <a:t>www.youtube.com</a:t>
            </a:r>
            <a:r>
              <a:rPr lang="fr-FR" b="1" i="1" dirty="0"/>
              <a:t>/</a:t>
            </a:r>
            <a:r>
              <a:rPr lang="fr-FR" b="1" i="1" dirty="0" err="1"/>
              <a:t>watch?v</a:t>
            </a:r>
            <a:r>
              <a:rPr lang="fr-FR" b="1" i="1" dirty="0"/>
              <a:t>=4ItopSb7nvo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B6CC3B-900A-6BA1-A7A9-C20234FC3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611" y="1199401"/>
            <a:ext cx="6477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59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E0FFF-88C2-DCE9-D192-F6BD4B49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38200"/>
            <a:ext cx="8761413" cy="1035754"/>
          </a:xfrm>
        </p:spPr>
        <p:txBody>
          <a:bodyPr/>
          <a:lstStyle/>
          <a:p>
            <a:r>
              <a:rPr lang="fr-FR" dirty="0"/>
              <a:t>Premier film tourné en Afrique Francophone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E7AAD0-23F8-B3B0-FEB8-54176149F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Au Sénégal </a:t>
            </a:r>
          </a:p>
          <a:p>
            <a:r>
              <a:rPr lang="fr-FR" b="1" dirty="0"/>
              <a:t>Réponse B </a:t>
            </a:r>
            <a:r>
              <a:rPr lang="fr-FR" dirty="0"/>
              <a:t>: En Guinée</a:t>
            </a:r>
          </a:p>
          <a:p>
            <a:r>
              <a:rPr lang="fr-FR" b="1" dirty="0"/>
              <a:t>Réponse C </a:t>
            </a:r>
            <a:r>
              <a:rPr lang="fr-FR" dirty="0"/>
              <a:t>: A Madagascar</a:t>
            </a:r>
          </a:p>
        </p:txBody>
      </p:sp>
    </p:spTree>
    <p:extLst>
      <p:ext uri="{BB962C8B-B14F-4D97-AF65-F5344CB8AC3E}">
        <p14:creationId xmlns:p14="http://schemas.microsoft.com/office/powerpoint/2010/main" val="73363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B2D55D-FBF4-8281-374A-8703AA233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187" y="135466"/>
            <a:ext cx="3743626" cy="56121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53A929-F17F-C369-A5A2-F6887BE7B5AF}"/>
              </a:ext>
            </a:extLst>
          </p:cNvPr>
          <p:cNvSpPr txBox="1"/>
          <p:nvPr/>
        </p:nvSpPr>
        <p:spPr>
          <a:xfrm>
            <a:off x="2528711" y="5892800"/>
            <a:ext cx="7845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La Mort de </a:t>
            </a:r>
            <a:r>
              <a:rPr lang="fr-FR" b="1" i="1" dirty="0" err="1"/>
              <a:t>Rasalama</a:t>
            </a:r>
            <a:r>
              <a:rPr lang="fr-FR" b="1" i="1" dirty="0"/>
              <a:t> de </a:t>
            </a:r>
            <a:r>
              <a:rPr lang="fr-FR" dirty="0"/>
              <a:t>Philippe </a:t>
            </a:r>
            <a:r>
              <a:rPr lang="fr-FR" dirty="0" err="1"/>
              <a:t>Raberojo</a:t>
            </a:r>
            <a:r>
              <a:rPr lang="fr-FR" dirty="0"/>
              <a:t>, 1937, Madagascar</a:t>
            </a:r>
          </a:p>
        </p:txBody>
      </p:sp>
    </p:spTree>
    <p:extLst>
      <p:ext uri="{BB962C8B-B14F-4D97-AF65-F5344CB8AC3E}">
        <p14:creationId xmlns:p14="http://schemas.microsoft.com/office/powerpoint/2010/main" val="409763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B29175-AD95-7245-2400-D7984459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 film d’Afrique lusophone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634DB9-17CD-C3BD-64CE-C31F9C1F2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En Guinée-Bissau</a:t>
            </a:r>
          </a:p>
          <a:p>
            <a:r>
              <a:rPr lang="fr-FR" b="1" dirty="0"/>
              <a:t>Réponse B </a:t>
            </a:r>
            <a:r>
              <a:rPr lang="fr-FR" dirty="0"/>
              <a:t>: Au Cap-Vert</a:t>
            </a:r>
          </a:p>
          <a:p>
            <a:r>
              <a:rPr lang="fr-FR" b="1" dirty="0"/>
              <a:t>Réponse C </a:t>
            </a:r>
            <a:r>
              <a:rPr lang="fr-FR" dirty="0"/>
              <a:t>: En Angola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4858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8549DD-A15E-019E-BE1C-05A5C684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13869"/>
            <a:ext cx="7772400" cy="48302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BF94AD-22ED-4DA0-9E90-53601727D394}"/>
              </a:ext>
            </a:extLst>
          </p:cNvPr>
          <p:cNvSpPr txBox="1"/>
          <p:nvPr/>
        </p:nvSpPr>
        <p:spPr>
          <a:xfrm>
            <a:off x="2991555" y="5994400"/>
            <a:ext cx="6208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/>
              <a:t>Sambizanga</a:t>
            </a:r>
            <a:r>
              <a:rPr lang="fr-FR" dirty="0"/>
              <a:t> de Sarah </a:t>
            </a:r>
            <a:r>
              <a:rPr lang="fr-FR" dirty="0" err="1"/>
              <a:t>Maldoror</a:t>
            </a:r>
            <a:r>
              <a:rPr lang="fr-FR" dirty="0"/>
              <a:t>, 1972, Angola</a:t>
            </a:r>
          </a:p>
          <a:p>
            <a:r>
              <a:rPr lang="fr-FR" dirty="0"/>
              <a:t>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=OLEGv1jXTq8 </a:t>
            </a:r>
          </a:p>
        </p:txBody>
      </p:sp>
    </p:spTree>
    <p:extLst>
      <p:ext uri="{BB962C8B-B14F-4D97-AF65-F5344CB8AC3E}">
        <p14:creationId xmlns:p14="http://schemas.microsoft.com/office/powerpoint/2010/main" val="946571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054455-6ECD-6F36-22FD-EF64EF80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 long-métrage d’Afrique subsaharienne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89AA2-C546-79AD-4D09-6F0E0589D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</a:t>
            </a:r>
            <a:r>
              <a:rPr lang="fr-FR" i="1" dirty="0" err="1"/>
              <a:t>Yeleen</a:t>
            </a:r>
            <a:r>
              <a:rPr lang="fr-FR" dirty="0"/>
              <a:t> de Souleymane Cissé </a:t>
            </a:r>
          </a:p>
          <a:p>
            <a:r>
              <a:rPr lang="fr-FR" b="1" dirty="0"/>
              <a:t>Réponse B </a:t>
            </a:r>
            <a:r>
              <a:rPr lang="fr-FR" dirty="0"/>
              <a:t>: </a:t>
            </a:r>
            <a:r>
              <a:rPr lang="fr-FR" i="1" dirty="0" err="1"/>
              <a:t>Tilaï</a:t>
            </a:r>
            <a:r>
              <a:rPr lang="fr-FR" dirty="0"/>
              <a:t> d’Idrissa Ouédraogo </a:t>
            </a:r>
          </a:p>
          <a:p>
            <a:r>
              <a:rPr lang="fr-FR" b="1" dirty="0"/>
              <a:t>Réponse C </a:t>
            </a:r>
            <a:r>
              <a:rPr lang="fr-FR" dirty="0"/>
              <a:t>: </a:t>
            </a:r>
            <a:r>
              <a:rPr lang="fr-FR" i="1" dirty="0"/>
              <a:t>La noire de… </a:t>
            </a:r>
            <a:r>
              <a:rPr lang="fr-FR" dirty="0"/>
              <a:t>de </a:t>
            </a:r>
            <a:r>
              <a:rPr lang="fr-FR" dirty="0" err="1"/>
              <a:t>Sembène</a:t>
            </a:r>
            <a:r>
              <a:rPr lang="fr-FR" dirty="0"/>
              <a:t> Ousmane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4043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7100EF-CE36-DB8D-3CF6-5F43A1FBC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507" y="417689"/>
            <a:ext cx="3770985" cy="515860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6CCCA7-2673-1CC4-0118-3AB68C58D975}"/>
              </a:ext>
            </a:extLst>
          </p:cNvPr>
          <p:cNvSpPr txBox="1"/>
          <p:nvPr/>
        </p:nvSpPr>
        <p:spPr>
          <a:xfrm>
            <a:off x="3048000" y="5793980"/>
            <a:ext cx="6378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La Noire de…,</a:t>
            </a:r>
            <a:r>
              <a:rPr lang="fr-FR" dirty="0"/>
              <a:t> de </a:t>
            </a:r>
            <a:r>
              <a:rPr lang="fr-FR" dirty="0" err="1"/>
              <a:t>Sembène</a:t>
            </a:r>
            <a:r>
              <a:rPr lang="fr-FR" dirty="0"/>
              <a:t> Ousmane, 1966, Sénégal</a:t>
            </a:r>
          </a:p>
          <a:p>
            <a:r>
              <a:rPr lang="fr-FR" dirty="0"/>
              <a:t>https://</a:t>
            </a:r>
            <a:r>
              <a:rPr lang="fr-FR" dirty="0" err="1"/>
              <a:t>www.dailymotion.com</a:t>
            </a:r>
            <a:r>
              <a:rPr lang="fr-FR" dirty="0"/>
              <a:t>/</a:t>
            </a:r>
            <a:r>
              <a:rPr lang="fr-FR" dirty="0" err="1"/>
              <a:t>video</a:t>
            </a:r>
            <a:r>
              <a:rPr lang="fr-FR" dirty="0"/>
              <a:t>/xnk377</a:t>
            </a:r>
          </a:p>
        </p:txBody>
      </p:sp>
    </p:spTree>
    <p:extLst>
      <p:ext uri="{BB962C8B-B14F-4D97-AF65-F5344CB8AC3E}">
        <p14:creationId xmlns:p14="http://schemas.microsoft.com/office/powerpoint/2010/main" val="3416224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926A31-9747-F0CB-BC76-6BDCB2F6B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Premiers studios de cinéma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AE2942-4DFB-314C-E00B-44E730BE4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b="1" dirty="0"/>
              <a:t>Réponse A </a:t>
            </a:r>
            <a:r>
              <a:rPr lang="fr-FR" dirty="0"/>
              <a:t>: A Ouarzazate au Maroc </a:t>
            </a:r>
          </a:p>
          <a:p>
            <a:r>
              <a:rPr lang="fr-FR" b="1" dirty="0"/>
              <a:t>Réponse B </a:t>
            </a:r>
            <a:r>
              <a:rPr lang="fr-FR" dirty="0"/>
              <a:t>: Au Caire en Egypte </a:t>
            </a:r>
          </a:p>
          <a:p>
            <a:r>
              <a:rPr lang="fr-FR" b="1" dirty="0"/>
              <a:t>Réponse C </a:t>
            </a:r>
            <a:r>
              <a:rPr lang="fr-FR" dirty="0"/>
              <a:t>: A Cape Town en Union sud-africaine</a:t>
            </a:r>
          </a:p>
        </p:txBody>
      </p:sp>
    </p:spTree>
    <p:extLst>
      <p:ext uri="{BB962C8B-B14F-4D97-AF65-F5344CB8AC3E}">
        <p14:creationId xmlns:p14="http://schemas.microsoft.com/office/powerpoint/2010/main" val="686671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9F800A-2CA1-0301-63C3-04F1F0676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745066"/>
            <a:ext cx="7162800" cy="510946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C53FDF-7C4B-003A-AA2F-BB505B35901F}"/>
              </a:ext>
            </a:extLst>
          </p:cNvPr>
          <p:cNvSpPr txBox="1"/>
          <p:nvPr/>
        </p:nvSpPr>
        <p:spPr>
          <a:xfrm>
            <a:off x="4639734" y="6112934"/>
            <a:ext cx="599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Studios Misr, Egypte, 1935</a:t>
            </a:r>
          </a:p>
        </p:txBody>
      </p:sp>
    </p:spTree>
    <p:extLst>
      <p:ext uri="{BB962C8B-B14F-4D97-AF65-F5344CB8AC3E}">
        <p14:creationId xmlns:p14="http://schemas.microsoft.com/office/powerpoint/2010/main" val="3636233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BC8EBA-9788-2B16-D324-F3F0525FE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 âge d’or du cinéma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A01D5F-FF9F-C09E-F3E7-BAC3698D2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Au Mali</a:t>
            </a:r>
          </a:p>
          <a:p>
            <a:r>
              <a:rPr lang="fr-FR" b="1" dirty="0"/>
              <a:t>Réponse B </a:t>
            </a:r>
            <a:r>
              <a:rPr lang="fr-FR" dirty="0"/>
              <a:t>: En Egypte </a:t>
            </a:r>
          </a:p>
          <a:p>
            <a:r>
              <a:rPr lang="fr-FR" b="1" dirty="0"/>
              <a:t>Réponse C </a:t>
            </a:r>
            <a:r>
              <a:rPr lang="fr-FR" dirty="0"/>
              <a:t>: En Union sud-africaine</a:t>
            </a:r>
          </a:p>
        </p:txBody>
      </p:sp>
    </p:spTree>
    <p:extLst>
      <p:ext uri="{BB962C8B-B14F-4D97-AF65-F5344CB8AC3E}">
        <p14:creationId xmlns:p14="http://schemas.microsoft.com/office/powerpoint/2010/main" val="3255062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65ABE2-AAA9-58C2-2C2D-14120CD31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688" y="1118305"/>
            <a:ext cx="5277555" cy="411523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911CB83-97CB-9AB2-0538-439132E5676A}"/>
              </a:ext>
            </a:extLst>
          </p:cNvPr>
          <p:cNvSpPr txBox="1"/>
          <p:nvPr/>
        </p:nvSpPr>
        <p:spPr>
          <a:xfrm>
            <a:off x="3420534" y="5497689"/>
            <a:ext cx="6039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1946-1960 </a:t>
            </a:r>
            <a:r>
              <a:rPr lang="fr-FR" dirty="0"/>
              <a:t>: âge d’or du cinéma égyptien, 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=ko4u913U8R4</a:t>
            </a:r>
          </a:p>
        </p:txBody>
      </p:sp>
    </p:spTree>
    <p:extLst>
      <p:ext uri="{BB962C8B-B14F-4D97-AF65-F5344CB8AC3E}">
        <p14:creationId xmlns:p14="http://schemas.microsoft.com/office/powerpoint/2010/main" val="3769217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B0CC5F-59AE-56D3-DDA3-B6E16DD5A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 centre du cinéma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B1C567-6660-B02F-D918-05D312C44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En Egypte </a:t>
            </a:r>
          </a:p>
          <a:p>
            <a:r>
              <a:rPr lang="fr-FR" b="1" dirty="0"/>
              <a:t>Réponse B </a:t>
            </a:r>
            <a:r>
              <a:rPr lang="fr-FR" dirty="0"/>
              <a:t>: Au Congo </a:t>
            </a:r>
          </a:p>
          <a:p>
            <a:r>
              <a:rPr lang="fr-FR" b="1" dirty="0"/>
              <a:t>Réponse C </a:t>
            </a:r>
            <a:r>
              <a:rPr lang="fr-FR" dirty="0"/>
              <a:t>: Au Maroc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4663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8E569A-A46D-ADED-B6BE-04D4DB9DB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743" y="1908175"/>
            <a:ext cx="5784733" cy="30416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8D2745-77D8-DFCB-AB14-3C90C1E0EC4B}"/>
              </a:ext>
            </a:extLst>
          </p:cNvPr>
          <p:cNvSpPr txBox="1"/>
          <p:nvPr/>
        </p:nvSpPr>
        <p:spPr>
          <a:xfrm>
            <a:off x="5418667" y="4949825"/>
            <a:ext cx="370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Création : 1944</a:t>
            </a:r>
          </a:p>
        </p:txBody>
      </p:sp>
    </p:spTree>
    <p:extLst>
      <p:ext uri="{BB962C8B-B14F-4D97-AF65-F5344CB8AC3E}">
        <p14:creationId xmlns:p14="http://schemas.microsoft.com/office/powerpoint/2010/main" val="1359390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1FB136-DA37-E453-6170-55A1CCECC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Enjeux de l’indépendance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547BE4-AA24-2A32-F20B-23112310E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Promouvoir le cinéma dans les écoles</a:t>
            </a:r>
          </a:p>
          <a:p>
            <a:r>
              <a:rPr lang="fr-FR" b="1" dirty="0"/>
              <a:t>Réponse B </a:t>
            </a:r>
            <a:r>
              <a:rPr lang="fr-FR" dirty="0"/>
              <a:t>: Développer le cinéma itinérant</a:t>
            </a:r>
          </a:p>
          <a:p>
            <a:r>
              <a:rPr lang="fr-FR" b="1" dirty="0"/>
              <a:t>Réponse C </a:t>
            </a:r>
            <a:r>
              <a:rPr lang="fr-FR" dirty="0"/>
              <a:t>: Nationaliser les salles de cinéma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502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026072-C5DB-E646-8C2B-8FD2FCB55EF4}"/>
              </a:ext>
            </a:extLst>
          </p:cNvPr>
          <p:cNvSpPr txBox="1"/>
          <p:nvPr/>
        </p:nvSpPr>
        <p:spPr>
          <a:xfrm>
            <a:off x="2912165" y="2941983"/>
            <a:ext cx="6281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</a:t>
            </a:r>
            <a:r>
              <a:rPr lang="fr-FR" dirty="0" err="1"/>
              <a:t>lnzYbeeEhAo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2161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34AF6-E948-90E6-D24D-7532D814A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Première cinéaste Tanit d’Or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E1C38D-E21B-D7BD-52A0-42EC66707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Safi Faye (Sénégal)</a:t>
            </a:r>
          </a:p>
          <a:p>
            <a:r>
              <a:rPr lang="fr-FR" b="1" dirty="0"/>
              <a:t>Réponse B </a:t>
            </a:r>
            <a:r>
              <a:rPr lang="fr-FR" dirty="0"/>
              <a:t>: </a:t>
            </a:r>
            <a:r>
              <a:rPr lang="fr-FR" dirty="0" err="1"/>
              <a:t>Moufida</a:t>
            </a:r>
            <a:r>
              <a:rPr lang="fr-FR" dirty="0"/>
              <a:t> </a:t>
            </a:r>
            <a:r>
              <a:rPr lang="fr-FR" dirty="0" err="1"/>
              <a:t>Tlatli</a:t>
            </a:r>
            <a:r>
              <a:rPr lang="fr-FR" dirty="0"/>
              <a:t> (Tunisie)</a:t>
            </a:r>
          </a:p>
          <a:p>
            <a:r>
              <a:rPr lang="fr-FR" b="1" dirty="0"/>
              <a:t>Réponse C </a:t>
            </a:r>
            <a:r>
              <a:rPr lang="fr-FR" dirty="0"/>
              <a:t>: Sarah </a:t>
            </a:r>
            <a:r>
              <a:rPr lang="fr-FR" dirty="0" err="1"/>
              <a:t>Maldoror</a:t>
            </a:r>
            <a:r>
              <a:rPr lang="fr-FR" dirty="0"/>
              <a:t> (Guadeloupe/Angola)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3050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6E14B7-3DDE-C49F-185A-66BD2FC94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1403350"/>
            <a:ext cx="5715000" cy="40513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B7F8BC-4BCF-7915-09A7-C937B394368D}"/>
              </a:ext>
            </a:extLst>
          </p:cNvPr>
          <p:cNvSpPr txBox="1"/>
          <p:nvPr/>
        </p:nvSpPr>
        <p:spPr>
          <a:xfrm>
            <a:off x="2156179" y="5588000"/>
            <a:ext cx="9381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Sarah </a:t>
            </a:r>
            <a:r>
              <a:rPr lang="fr-FR" b="1" dirty="0" err="1"/>
              <a:t>Maldoror</a:t>
            </a:r>
            <a:r>
              <a:rPr lang="fr-FR" b="1" dirty="0"/>
              <a:t> </a:t>
            </a:r>
            <a:r>
              <a:rPr lang="fr-FR" dirty="0"/>
              <a:t>(Guadeloupe/Angola) pour </a:t>
            </a:r>
            <a:r>
              <a:rPr lang="fr-FR" i="1" dirty="0" err="1"/>
              <a:t>Sambizanga</a:t>
            </a:r>
            <a:r>
              <a:rPr lang="fr-FR" dirty="0"/>
              <a:t>, 1972, Angola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2930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85A42-DC1E-DC9E-CAD1-ECEC136C9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38200"/>
            <a:ext cx="8761413" cy="706964"/>
          </a:xfrm>
        </p:spPr>
        <p:txBody>
          <a:bodyPr/>
          <a:lstStyle/>
          <a:p>
            <a:r>
              <a:rPr lang="fr-FR" dirty="0"/>
              <a:t>Création de la Fédération panafricaine des cinéastes (FEPACI)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E74BD1-2593-C99F-A37B-2A37A3ED4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En 1960</a:t>
            </a:r>
          </a:p>
          <a:p>
            <a:r>
              <a:rPr lang="fr-FR" b="1" dirty="0"/>
              <a:t>Réponse B </a:t>
            </a:r>
            <a:r>
              <a:rPr lang="fr-FR" dirty="0"/>
              <a:t>: En 1974</a:t>
            </a:r>
          </a:p>
          <a:p>
            <a:r>
              <a:rPr lang="fr-FR" b="1" dirty="0"/>
              <a:t>Réponse C </a:t>
            </a:r>
            <a:r>
              <a:rPr lang="fr-FR" dirty="0"/>
              <a:t>: En 1980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6701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631DE45-2D23-8735-1672-310F9B697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658" y="951225"/>
            <a:ext cx="6298683" cy="474103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084452-C8EC-E85B-2D28-570D4350F361}"/>
              </a:ext>
            </a:extLst>
          </p:cNvPr>
          <p:cNvSpPr txBox="1"/>
          <p:nvPr/>
        </p:nvSpPr>
        <p:spPr>
          <a:xfrm>
            <a:off x="4696178" y="5898172"/>
            <a:ext cx="440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Création à Tunis en 1974</a:t>
            </a:r>
          </a:p>
        </p:txBody>
      </p:sp>
    </p:spTree>
    <p:extLst>
      <p:ext uri="{BB962C8B-B14F-4D97-AF65-F5344CB8AC3E}">
        <p14:creationId xmlns:p14="http://schemas.microsoft.com/office/powerpoint/2010/main" val="2970590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024BAC-F22C-4277-A0DA-34A707C7B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 Lion d’or africain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972369-198A-CB0A-B0E1-0FE254761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b="1" dirty="0"/>
              <a:t>Réponse A </a:t>
            </a:r>
            <a:r>
              <a:rPr lang="fr-FR" dirty="0"/>
              <a:t>: </a:t>
            </a:r>
            <a:r>
              <a:rPr lang="fr-FR" i="1" dirty="0"/>
              <a:t>Camp de Thiaroye </a:t>
            </a:r>
            <a:r>
              <a:rPr lang="fr-FR" dirty="0"/>
              <a:t>de </a:t>
            </a:r>
            <a:r>
              <a:rPr lang="fr-FR" dirty="0" err="1"/>
              <a:t>Sembène</a:t>
            </a:r>
            <a:r>
              <a:rPr lang="fr-FR" dirty="0"/>
              <a:t> Ousmane (Sénégal) </a:t>
            </a:r>
          </a:p>
          <a:p>
            <a:r>
              <a:rPr lang="fr-FR" b="1" dirty="0"/>
              <a:t>Réponse B </a:t>
            </a:r>
            <a:r>
              <a:rPr lang="fr-FR" dirty="0"/>
              <a:t>: </a:t>
            </a:r>
            <a:r>
              <a:rPr lang="fr-FR" i="1" dirty="0"/>
              <a:t>La bataille d’Alger </a:t>
            </a:r>
            <a:r>
              <a:rPr lang="fr-FR" dirty="0"/>
              <a:t>de Gillo Pontecorvo (Algérie)</a:t>
            </a:r>
          </a:p>
          <a:p>
            <a:r>
              <a:rPr lang="fr-FR" b="1" dirty="0"/>
              <a:t>Réponse C : </a:t>
            </a:r>
            <a:r>
              <a:rPr lang="fr-FR" i="1" dirty="0" err="1"/>
              <a:t>Yeleen</a:t>
            </a:r>
            <a:r>
              <a:rPr lang="fr-FR" dirty="0"/>
              <a:t> de Souleymane Cissé (Mali) </a:t>
            </a:r>
          </a:p>
        </p:txBody>
      </p:sp>
    </p:spTree>
    <p:extLst>
      <p:ext uri="{BB962C8B-B14F-4D97-AF65-F5344CB8AC3E}">
        <p14:creationId xmlns:p14="http://schemas.microsoft.com/office/powerpoint/2010/main" val="1511953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AE0AA1B-71C2-DD4D-3F27-C73153F88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498" y="349956"/>
            <a:ext cx="3887004" cy="51485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C379FD-A520-6AF3-D2DF-13EC5D2DE175}"/>
              </a:ext>
            </a:extLst>
          </p:cNvPr>
          <p:cNvSpPr txBox="1"/>
          <p:nvPr/>
        </p:nvSpPr>
        <p:spPr>
          <a:xfrm>
            <a:off x="3386666" y="5633156"/>
            <a:ext cx="7337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La bataille d’Alger </a:t>
            </a:r>
            <a:r>
              <a:rPr lang="fr-FR" dirty="0"/>
              <a:t>de Gillo Pontecorvo (Algérie), 1966</a:t>
            </a:r>
          </a:p>
          <a:p>
            <a:r>
              <a:rPr lang="fr-FR" dirty="0"/>
              <a:t>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=Z49V1ROYzWI</a:t>
            </a:r>
          </a:p>
        </p:txBody>
      </p:sp>
    </p:spTree>
    <p:extLst>
      <p:ext uri="{BB962C8B-B14F-4D97-AF65-F5344CB8AC3E}">
        <p14:creationId xmlns:p14="http://schemas.microsoft.com/office/powerpoint/2010/main" val="4111491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BA088-7568-D860-9B93-70BE1476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Première Palme d’Or africaine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D69B33-9D31-BBA2-88B4-EC6BCFBC0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b="1" dirty="0"/>
              <a:t>Réponse A : </a:t>
            </a:r>
            <a:r>
              <a:rPr lang="fr-FR" i="1" dirty="0"/>
              <a:t>Chroniques des années de braise </a:t>
            </a:r>
            <a:r>
              <a:rPr lang="fr-FR" dirty="0"/>
              <a:t>de Mohamed Lakhdar </a:t>
            </a:r>
            <a:r>
              <a:rPr lang="fr-FR" dirty="0" err="1"/>
              <a:t>Hamina</a:t>
            </a:r>
            <a:r>
              <a:rPr lang="fr-FR" dirty="0"/>
              <a:t> (Algérie) </a:t>
            </a:r>
          </a:p>
          <a:p>
            <a:r>
              <a:rPr lang="fr-FR" b="1" dirty="0"/>
              <a:t>Réponse B : </a:t>
            </a:r>
            <a:r>
              <a:rPr lang="fr-FR" i="1" dirty="0" err="1"/>
              <a:t>Touki</a:t>
            </a:r>
            <a:r>
              <a:rPr lang="fr-FR" i="1" dirty="0"/>
              <a:t> </a:t>
            </a:r>
            <a:r>
              <a:rPr lang="fr-FR" i="1" dirty="0" err="1"/>
              <a:t>Bouki</a:t>
            </a:r>
            <a:r>
              <a:rPr lang="fr-FR" i="1" dirty="0"/>
              <a:t> </a:t>
            </a:r>
            <a:r>
              <a:rPr lang="fr-FR" dirty="0"/>
              <a:t>de Djibril Diop </a:t>
            </a:r>
            <a:r>
              <a:rPr lang="fr-FR" dirty="0" err="1"/>
              <a:t>Mambéty</a:t>
            </a:r>
            <a:r>
              <a:rPr lang="fr-FR" dirty="0"/>
              <a:t> (Sénégal)</a:t>
            </a:r>
          </a:p>
          <a:p>
            <a:r>
              <a:rPr lang="fr-FR" b="1" dirty="0"/>
              <a:t>Réponse C : </a:t>
            </a:r>
            <a:r>
              <a:rPr lang="fr-FR" i="1" dirty="0" err="1"/>
              <a:t>Timbuktu</a:t>
            </a:r>
            <a:r>
              <a:rPr lang="fr-FR" i="1" dirty="0"/>
              <a:t> </a:t>
            </a:r>
            <a:r>
              <a:rPr lang="fr-FR" dirty="0"/>
              <a:t>de 	Abderrahmane </a:t>
            </a:r>
            <a:r>
              <a:rPr lang="fr-FR" dirty="0" err="1"/>
              <a:t>Sissako</a:t>
            </a:r>
            <a:r>
              <a:rPr lang="fr-FR" dirty="0"/>
              <a:t> (Mauritanie)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3325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742933-6108-6055-AE58-143CE68A0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160" y="886883"/>
            <a:ext cx="3147483" cy="41775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0467A1-3A64-7D8D-E158-994A18659536}"/>
              </a:ext>
            </a:extLst>
          </p:cNvPr>
          <p:cNvSpPr txBox="1"/>
          <p:nvPr/>
        </p:nvSpPr>
        <p:spPr>
          <a:xfrm>
            <a:off x="1727200" y="5271911"/>
            <a:ext cx="9776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Chroniques des années de braise </a:t>
            </a:r>
            <a:r>
              <a:rPr lang="fr-FR" dirty="0"/>
              <a:t>de Mohamed Lakhdar </a:t>
            </a:r>
            <a:r>
              <a:rPr lang="fr-FR" dirty="0" err="1"/>
              <a:t>Hamina</a:t>
            </a:r>
            <a:r>
              <a:rPr lang="fr-FR" dirty="0"/>
              <a:t> (Algérie), 1975</a:t>
            </a:r>
          </a:p>
          <a:p>
            <a:pPr algn="ctr"/>
            <a:r>
              <a:rPr lang="fr-FR" dirty="0">
                <a:hlinkClick r:id="rId3"/>
              </a:rPr>
              <a:t>https://www.youtube.com/watch?v=y3rZBscBYnc</a:t>
            </a:r>
            <a:endParaRPr lang="fr-FR" dirty="0"/>
          </a:p>
          <a:p>
            <a:pPr algn="ctr"/>
            <a:r>
              <a:rPr lang="fr-FR" dirty="0"/>
              <a:t>http://</a:t>
            </a:r>
            <a:r>
              <a:rPr lang="fr-FR" dirty="0" err="1"/>
              <a:t>www.maghrebdesfilms.fr</a:t>
            </a:r>
            <a:r>
              <a:rPr lang="fr-FR" dirty="0"/>
              <a:t>/chronique-des-</a:t>
            </a:r>
            <a:r>
              <a:rPr lang="fr-FR" dirty="0" err="1"/>
              <a:t>annees</a:t>
            </a:r>
            <a:r>
              <a:rPr lang="fr-FR" dirty="0"/>
              <a:t>-</a:t>
            </a:r>
            <a:r>
              <a:rPr lang="fr-FR" dirty="0" err="1"/>
              <a:t>de-braise.html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5480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128B8A-A199-88CA-5E53-991E48E6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 Ours d’or africain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33429B-F13E-D71D-6833-E5250424B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</a:t>
            </a:r>
            <a:r>
              <a:rPr lang="fr-FR" i="1" dirty="0" err="1"/>
              <a:t>Sambizanga</a:t>
            </a:r>
            <a:r>
              <a:rPr lang="fr-FR" i="1" dirty="0"/>
              <a:t> </a:t>
            </a:r>
            <a:r>
              <a:rPr lang="fr-FR" dirty="0"/>
              <a:t>de Sarah </a:t>
            </a:r>
            <a:r>
              <a:rPr lang="fr-FR" dirty="0" err="1"/>
              <a:t>Maldoror</a:t>
            </a:r>
            <a:r>
              <a:rPr lang="fr-FR" dirty="0"/>
              <a:t> (Angola) </a:t>
            </a:r>
          </a:p>
          <a:p>
            <a:r>
              <a:rPr lang="fr-FR" b="1" dirty="0"/>
              <a:t>Réponse B </a:t>
            </a:r>
            <a:r>
              <a:rPr lang="fr-FR" dirty="0"/>
              <a:t>: </a:t>
            </a:r>
            <a:r>
              <a:rPr lang="fr-FR" i="1" dirty="0" err="1"/>
              <a:t>Muna</a:t>
            </a:r>
            <a:r>
              <a:rPr lang="fr-FR" i="1" dirty="0"/>
              <a:t> Moto </a:t>
            </a:r>
            <a:r>
              <a:rPr lang="fr-FR" dirty="0"/>
              <a:t>de </a:t>
            </a:r>
            <a:r>
              <a:rPr lang="fr-FR" dirty="0" err="1"/>
              <a:t>Dikongue</a:t>
            </a:r>
            <a:r>
              <a:rPr lang="fr-FR" dirty="0"/>
              <a:t> Pipa (Cameroun)</a:t>
            </a:r>
          </a:p>
          <a:p>
            <a:r>
              <a:rPr lang="fr-FR" b="1" dirty="0"/>
              <a:t>Réponse C </a:t>
            </a:r>
            <a:r>
              <a:rPr lang="fr-FR" dirty="0"/>
              <a:t>: </a:t>
            </a:r>
            <a:r>
              <a:rPr lang="fr-FR" i="1" dirty="0"/>
              <a:t>U-Carmen </a:t>
            </a:r>
            <a:r>
              <a:rPr lang="fr-FR" i="1" dirty="0" err="1"/>
              <a:t>eKayelitsha</a:t>
            </a:r>
            <a:r>
              <a:rPr lang="fr-FR" i="1" dirty="0"/>
              <a:t> </a:t>
            </a:r>
            <a:r>
              <a:rPr lang="fr-FR" dirty="0"/>
              <a:t>de Mark </a:t>
            </a:r>
            <a:r>
              <a:rPr lang="fr-FR" dirty="0" err="1"/>
              <a:t>Domford</a:t>
            </a:r>
            <a:r>
              <a:rPr lang="fr-FR" dirty="0"/>
              <a:t>-May (Afrique du Sud)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3913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8F1968E-94C3-F7D1-0750-1CE1937F8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232" y="293511"/>
            <a:ext cx="3480946" cy="50027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2742A9-AE60-F353-E059-45101F974CD0}"/>
              </a:ext>
            </a:extLst>
          </p:cNvPr>
          <p:cNvSpPr txBox="1"/>
          <p:nvPr/>
        </p:nvSpPr>
        <p:spPr>
          <a:xfrm>
            <a:off x="2291644" y="5475111"/>
            <a:ext cx="8353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U-Carmen </a:t>
            </a:r>
            <a:r>
              <a:rPr lang="fr-FR" b="1" i="1" dirty="0" err="1"/>
              <a:t>eKayelitsha</a:t>
            </a:r>
            <a:r>
              <a:rPr lang="fr-FR" b="1" i="1" dirty="0"/>
              <a:t> </a:t>
            </a:r>
            <a:r>
              <a:rPr lang="fr-FR" dirty="0"/>
              <a:t>de Mark </a:t>
            </a:r>
            <a:r>
              <a:rPr lang="fr-FR" dirty="0" err="1"/>
              <a:t>Domford</a:t>
            </a:r>
            <a:r>
              <a:rPr lang="fr-FR" dirty="0"/>
              <a:t>-May (Afrique du Sud), 2005</a:t>
            </a:r>
          </a:p>
          <a:p>
            <a:pPr algn="ctr"/>
            <a:r>
              <a:rPr lang="fr-FR" dirty="0"/>
              <a:t>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=qTgbta33tiY</a:t>
            </a:r>
          </a:p>
        </p:txBody>
      </p:sp>
    </p:spTree>
    <p:extLst>
      <p:ext uri="{BB962C8B-B14F-4D97-AF65-F5344CB8AC3E}">
        <p14:creationId xmlns:p14="http://schemas.microsoft.com/office/powerpoint/2010/main" val="254198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B9A445-B7E6-FCCF-10B7-B61C9F07B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 Oscar africain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52481D-60BF-0EB1-DF06-D2160B96A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</a:t>
            </a:r>
            <a:r>
              <a:rPr lang="fr-FR" i="1" dirty="0" err="1"/>
              <a:t>Tsotsi</a:t>
            </a:r>
            <a:r>
              <a:rPr lang="fr-FR" i="1" dirty="0"/>
              <a:t> </a:t>
            </a:r>
            <a:r>
              <a:rPr lang="fr-FR" dirty="0"/>
              <a:t>de Gavin Hood (Afrique du Sud) </a:t>
            </a:r>
          </a:p>
          <a:p>
            <a:r>
              <a:rPr lang="fr-FR" b="1" dirty="0"/>
              <a:t>Réponse B </a:t>
            </a:r>
            <a:r>
              <a:rPr lang="fr-FR" dirty="0"/>
              <a:t>: </a:t>
            </a:r>
            <a:r>
              <a:rPr lang="fr-FR" i="1" dirty="0"/>
              <a:t>Ezra</a:t>
            </a:r>
            <a:r>
              <a:rPr lang="fr-FR" dirty="0"/>
              <a:t> de Newton </a:t>
            </a:r>
            <a:r>
              <a:rPr lang="fr-FR" dirty="0" err="1"/>
              <a:t>Aduaka</a:t>
            </a:r>
            <a:r>
              <a:rPr lang="fr-FR" dirty="0"/>
              <a:t> (Nigéria) </a:t>
            </a:r>
          </a:p>
          <a:p>
            <a:r>
              <a:rPr lang="fr-FR" b="1" dirty="0"/>
              <a:t>Réponse C </a:t>
            </a:r>
            <a:r>
              <a:rPr lang="fr-FR" dirty="0"/>
              <a:t>: </a:t>
            </a:r>
            <a:r>
              <a:rPr lang="fr-FR" i="1" dirty="0"/>
              <a:t>Bal Poussière </a:t>
            </a:r>
            <a:r>
              <a:rPr lang="fr-FR" dirty="0"/>
              <a:t>d’Henri Duparc (Côte d’Ivoire) </a:t>
            </a:r>
          </a:p>
        </p:txBody>
      </p:sp>
    </p:spTree>
    <p:extLst>
      <p:ext uri="{BB962C8B-B14F-4D97-AF65-F5344CB8AC3E}">
        <p14:creationId xmlns:p14="http://schemas.microsoft.com/office/powerpoint/2010/main" val="28938380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D91C57-76D2-B176-28F3-02DA6E059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289" y="355600"/>
            <a:ext cx="5116689" cy="51166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30248E-0435-6FE9-D706-AC0EFDB5E9C4}"/>
              </a:ext>
            </a:extLst>
          </p:cNvPr>
          <p:cNvSpPr txBox="1"/>
          <p:nvPr/>
        </p:nvSpPr>
        <p:spPr>
          <a:xfrm>
            <a:off x="2950633" y="558076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/>
              <a:t>Tsotsi</a:t>
            </a:r>
            <a:r>
              <a:rPr lang="fr-FR" b="1" i="1" dirty="0"/>
              <a:t> </a:t>
            </a:r>
            <a:r>
              <a:rPr lang="fr-FR" dirty="0"/>
              <a:t>de Gavin Hood (Afrique du Sud), Oscar 2006</a:t>
            </a:r>
          </a:p>
          <a:p>
            <a:pPr algn="ctr"/>
            <a:r>
              <a:rPr lang="fr-FR" dirty="0"/>
              <a:t>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=N2teditLrus</a:t>
            </a:r>
          </a:p>
        </p:txBody>
      </p:sp>
    </p:spTree>
    <p:extLst>
      <p:ext uri="{BB962C8B-B14F-4D97-AF65-F5344CB8AC3E}">
        <p14:creationId xmlns:p14="http://schemas.microsoft.com/office/powerpoint/2010/main" val="7712249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9A4593-97F1-9034-7918-48C0DEE77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Films censurés en France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0D815F-3021-039C-4F51-BA9BFC052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pPr marL="0" indent="0">
              <a:buNone/>
            </a:pPr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</a:t>
            </a:r>
            <a:r>
              <a:rPr lang="fr-FR" i="1" dirty="0"/>
              <a:t>La bataille d’Alger </a:t>
            </a:r>
            <a:r>
              <a:rPr lang="fr-FR" dirty="0"/>
              <a:t>de Gillo Pontecorvo (Algérie) </a:t>
            </a:r>
          </a:p>
          <a:p>
            <a:r>
              <a:rPr lang="fr-FR" b="1" dirty="0"/>
              <a:t>Réponse B </a:t>
            </a:r>
            <a:r>
              <a:rPr lang="fr-FR" dirty="0"/>
              <a:t>: </a:t>
            </a:r>
            <a:r>
              <a:rPr lang="fr-FR" i="1" dirty="0"/>
              <a:t>Camp de Thiaroye </a:t>
            </a:r>
            <a:r>
              <a:rPr lang="fr-FR" dirty="0"/>
              <a:t>de </a:t>
            </a:r>
            <a:r>
              <a:rPr lang="fr-FR" dirty="0" err="1"/>
              <a:t>Sembène</a:t>
            </a:r>
            <a:r>
              <a:rPr lang="fr-FR" dirty="0"/>
              <a:t> Ousmane (Sénégal) </a:t>
            </a:r>
          </a:p>
          <a:p>
            <a:r>
              <a:rPr lang="fr-FR" b="1" dirty="0"/>
              <a:t>Réponse C </a:t>
            </a:r>
            <a:r>
              <a:rPr lang="fr-FR" dirty="0"/>
              <a:t>: </a:t>
            </a:r>
            <a:r>
              <a:rPr lang="fr-FR" i="1" dirty="0"/>
              <a:t>Afrique 50 de René Vautier </a:t>
            </a:r>
            <a:r>
              <a:rPr lang="fr-FR" dirty="0"/>
              <a:t>(France)</a:t>
            </a:r>
          </a:p>
        </p:txBody>
      </p:sp>
    </p:spTree>
    <p:extLst>
      <p:ext uri="{BB962C8B-B14F-4D97-AF65-F5344CB8AC3E}">
        <p14:creationId xmlns:p14="http://schemas.microsoft.com/office/powerpoint/2010/main" val="14659107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6BD652-7B7E-4AE0-A6C3-814772EF108F}"/>
              </a:ext>
            </a:extLst>
          </p:cNvPr>
          <p:cNvSpPr txBox="1"/>
          <p:nvPr/>
        </p:nvSpPr>
        <p:spPr>
          <a:xfrm>
            <a:off x="1603022" y="4691964"/>
            <a:ext cx="40752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/>
              <a:t>Afrique 50 </a:t>
            </a:r>
            <a:r>
              <a:rPr lang="fr-FR" i="1" dirty="0"/>
              <a:t>de René Vautier </a:t>
            </a:r>
            <a:r>
              <a:rPr lang="fr-FR" dirty="0"/>
              <a:t>(France), 1950</a:t>
            </a:r>
          </a:p>
          <a:p>
            <a:pPr algn="ctr"/>
            <a:r>
              <a:rPr lang="fr-FR" dirty="0"/>
              <a:t>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=j2xDjis6ngE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D3F95F-4CE1-1570-DA88-87CF5EB38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584" y="773289"/>
            <a:ext cx="2743905" cy="365854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9F93E1D-2871-9055-C9EE-6AA128EF4A71}"/>
              </a:ext>
            </a:extLst>
          </p:cNvPr>
          <p:cNvSpPr txBox="1"/>
          <p:nvPr/>
        </p:nvSpPr>
        <p:spPr>
          <a:xfrm>
            <a:off x="6394281" y="4691965"/>
            <a:ext cx="3860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Camp de Thiaroye </a:t>
            </a:r>
            <a:r>
              <a:rPr lang="fr-FR" dirty="0"/>
              <a:t>de </a:t>
            </a:r>
            <a:r>
              <a:rPr lang="fr-FR" dirty="0" err="1"/>
              <a:t>Sembène</a:t>
            </a:r>
            <a:r>
              <a:rPr lang="fr-FR" dirty="0"/>
              <a:t> Ousmane (Sénégal), 1988</a:t>
            </a:r>
          </a:p>
          <a:p>
            <a:r>
              <a:rPr lang="fr-FR" dirty="0"/>
              <a:t>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=VZ20CosuxrM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C2BADC-3D37-26D4-A7CD-C3DE9064E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700" y="773289"/>
            <a:ext cx="2613242" cy="365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60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F1655-7671-8BC4-92BD-A7F3D4FA1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Principaux festivals de cinéma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DC98A3-1D97-8008-EDC7-6D01EDD35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JCC, </a:t>
            </a:r>
            <a:r>
              <a:rPr lang="fr-FR" dirty="0" err="1"/>
              <a:t>Fespaco</a:t>
            </a:r>
            <a:r>
              <a:rPr lang="fr-FR" dirty="0"/>
              <a:t>, Durban </a:t>
            </a:r>
          </a:p>
          <a:p>
            <a:r>
              <a:rPr lang="fr-FR" b="1" dirty="0"/>
              <a:t>Réponse B </a:t>
            </a:r>
            <a:r>
              <a:rPr lang="fr-FR" dirty="0"/>
              <a:t>: Ecrans noirs, Marrakech, AFRIFF</a:t>
            </a:r>
          </a:p>
          <a:p>
            <a:r>
              <a:rPr lang="fr-FR" b="1" dirty="0"/>
              <a:t>Réponse C </a:t>
            </a:r>
            <a:r>
              <a:rPr lang="fr-FR" dirty="0"/>
              <a:t>: Louxor, Le Caire, Saint-Louis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23113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24A58B8-337C-7F40-BADA-B081AF335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114" y="1313660"/>
            <a:ext cx="3953707" cy="24641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9E801B-DFB0-4C3A-0418-1C11AD327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892" y="3998323"/>
            <a:ext cx="4218216" cy="23109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7661AA-39F2-856A-66D6-718F40099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405" y="1457830"/>
            <a:ext cx="4315666" cy="226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183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3146B4-0D79-447B-B886-33BD56CA4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Principaux pays producteurs de films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D17259-D9AF-C639-2F94-8A56FD3BB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Nigéria, Afrique du Sud, Tunisie </a:t>
            </a:r>
          </a:p>
          <a:p>
            <a:r>
              <a:rPr lang="fr-FR" b="1" dirty="0"/>
              <a:t>Réponse B </a:t>
            </a:r>
            <a:r>
              <a:rPr lang="fr-FR" dirty="0"/>
              <a:t>: Tanzanie, Sénégal, Angola </a:t>
            </a:r>
          </a:p>
          <a:p>
            <a:r>
              <a:rPr lang="fr-FR" b="1" dirty="0"/>
              <a:t>Réponse C </a:t>
            </a:r>
            <a:r>
              <a:rPr lang="fr-FR" dirty="0"/>
              <a:t>: Burkina Faso, Rwanda, Egypte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7722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194B5EE-A1FF-F85B-9C7D-99C97036D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867" y="1489004"/>
            <a:ext cx="7772400" cy="422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508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0CABCE-84BB-8CB1-2012-708A6BBC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Fonds de soutien au cinéma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6D80A7-517C-C5DD-8F0E-EE590B16C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Nigéria, Burkina Faso, Kenya, Ouganda, Egypte</a:t>
            </a:r>
          </a:p>
          <a:p>
            <a:r>
              <a:rPr lang="fr-FR" b="1" dirty="0"/>
              <a:t>Réponse B </a:t>
            </a:r>
            <a:r>
              <a:rPr lang="fr-FR" dirty="0"/>
              <a:t>: Sénégal, Afrique du Sud, Tunisie, Côte d’Ivoire, Maroc</a:t>
            </a:r>
          </a:p>
          <a:p>
            <a:r>
              <a:rPr lang="fr-FR" b="1" dirty="0"/>
              <a:t>Réponse C </a:t>
            </a:r>
            <a:r>
              <a:rPr lang="fr-FR" dirty="0"/>
              <a:t>: Zimbabwe, Bénin, Algérie, Cameroun, RDC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48677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308BB55-3636-FFB1-E12D-0C0661C1E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812" y="1159747"/>
            <a:ext cx="3327400" cy="177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C40F7E-C5B3-EC89-0240-87FDC237C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780" y="1041118"/>
            <a:ext cx="3438930" cy="177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A0D994-DB73-E42E-6ADD-A24AE952D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384" y="3429000"/>
            <a:ext cx="2286864" cy="205528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E78BBC-3442-011A-7D2A-003BB851A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009" y="2986495"/>
            <a:ext cx="2286864" cy="24977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FF7FC5-39B2-9385-E242-61497C876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2873" y="3462931"/>
            <a:ext cx="39370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283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091AD-8B1D-BF11-7A52-B96B44DCF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Double Etalons d’or de </a:t>
            </a:r>
            <a:r>
              <a:rPr lang="fr-FR" dirty="0" err="1"/>
              <a:t>Yennenga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E09128-467D-40C4-E42D-051A3B3A6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Réponse A </a:t>
            </a:r>
            <a:r>
              <a:rPr lang="fr-FR" dirty="0"/>
              <a:t>: Moustapha Alassane et </a:t>
            </a:r>
            <a:r>
              <a:rPr lang="fr-FR" dirty="0" err="1"/>
              <a:t>Sembène</a:t>
            </a:r>
            <a:r>
              <a:rPr lang="fr-FR" dirty="0"/>
              <a:t> Ousmane</a:t>
            </a:r>
          </a:p>
          <a:p>
            <a:r>
              <a:rPr lang="fr-FR" b="1" dirty="0"/>
              <a:t>Réponse B </a:t>
            </a:r>
            <a:r>
              <a:rPr lang="fr-FR" dirty="0"/>
              <a:t>: Idrissa Ouédraogo et Brahim </a:t>
            </a:r>
            <a:r>
              <a:rPr lang="fr-FR" dirty="0" err="1"/>
              <a:t>Tsaki</a:t>
            </a:r>
            <a:r>
              <a:rPr lang="fr-FR" dirty="0"/>
              <a:t> </a:t>
            </a:r>
          </a:p>
          <a:p>
            <a:r>
              <a:rPr lang="fr-FR" b="1" dirty="0"/>
              <a:t>Réponse C </a:t>
            </a:r>
            <a:r>
              <a:rPr lang="fr-FR" dirty="0"/>
              <a:t>: Souleymane Cissé et Alain </a:t>
            </a:r>
            <a:r>
              <a:rPr lang="fr-FR" dirty="0" err="1"/>
              <a:t>Gomis</a:t>
            </a:r>
            <a:r>
              <a:rPr lang="fr-FR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29710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775B85B-6874-951E-5A8D-FAFD83F94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45" y="1325033"/>
            <a:ext cx="2743200" cy="35179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B9E45EF-723E-30EB-212A-7B61A087E185}"/>
              </a:ext>
            </a:extLst>
          </p:cNvPr>
          <p:cNvSpPr txBox="1"/>
          <p:nvPr/>
        </p:nvSpPr>
        <p:spPr>
          <a:xfrm>
            <a:off x="1631245" y="5163635"/>
            <a:ext cx="3984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Souleymane Cissé (Mali)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3DAB882-CED6-0CFA-23C7-A10BFDDA2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757" y="1767097"/>
            <a:ext cx="2463800" cy="330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8133A1-8971-3B7C-3BD8-E03C21E3B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087" y="1767097"/>
            <a:ext cx="2475751" cy="3302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A4FC95-B039-406B-B971-B400726D5DF7}"/>
              </a:ext>
            </a:extLst>
          </p:cNvPr>
          <p:cNvSpPr txBox="1"/>
          <p:nvPr/>
        </p:nvSpPr>
        <p:spPr>
          <a:xfrm>
            <a:off x="5353757" y="5348301"/>
            <a:ext cx="2356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1979.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1AB4BF-E477-C2C0-3F08-275C8995AF9B}"/>
              </a:ext>
            </a:extLst>
          </p:cNvPr>
          <p:cNvSpPr txBox="1"/>
          <p:nvPr/>
        </p:nvSpPr>
        <p:spPr>
          <a:xfrm>
            <a:off x="8624712" y="5163635"/>
            <a:ext cx="18513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1982 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=ggHtpu4DtLY</a:t>
            </a:r>
          </a:p>
        </p:txBody>
      </p:sp>
    </p:spTree>
    <p:extLst>
      <p:ext uri="{BB962C8B-B14F-4D97-AF65-F5344CB8AC3E}">
        <p14:creationId xmlns:p14="http://schemas.microsoft.com/office/powerpoint/2010/main" val="31353482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B778BE0-3CDA-FEFD-3921-9E982935C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178" y="1967510"/>
            <a:ext cx="4114800" cy="1981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1E3542-2543-688D-1130-73F5AA24C4D7}"/>
              </a:ext>
            </a:extLst>
          </p:cNvPr>
          <p:cNvSpPr txBox="1"/>
          <p:nvPr/>
        </p:nvSpPr>
        <p:spPr>
          <a:xfrm>
            <a:off x="1202267" y="4143022"/>
            <a:ext cx="379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Alain </a:t>
            </a:r>
            <a:r>
              <a:rPr lang="fr-FR" dirty="0" err="1"/>
              <a:t>Gomis</a:t>
            </a:r>
            <a:r>
              <a:rPr lang="fr-FR" dirty="0"/>
              <a:t> (France/Sénégal)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6C998C-E31E-8B0F-4320-6E5142868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534" y="1569860"/>
            <a:ext cx="2593181" cy="3428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8EB8FB1-C35C-D135-5A52-2698F19CB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4846" y="1569860"/>
            <a:ext cx="2324100" cy="34925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803B38-B32E-CC3A-7BCA-70380E916B1C}"/>
              </a:ext>
            </a:extLst>
          </p:cNvPr>
          <p:cNvSpPr txBox="1"/>
          <p:nvPr/>
        </p:nvSpPr>
        <p:spPr>
          <a:xfrm>
            <a:off x="5824846" y="5288140"/>
            <a:ext cx="2802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2013</a:t>
            </a:r>
            <a:endParaRPr lang="fr-FR" dirty="0">
              <a:hlinkClick r:id="rId5"/>
            </a:endParaRPr>
          </a:p>
          <a:p>
            <a:r>
              <a:rPr lang="fr-FR" dirty="0">
                <a:hlinkClick r:id="rId5"/>
              </a:rPr>
              <a:t>https://www.youtube.com/watch?v=W80TYiAu-m8</a:t>
            </a:r>
            <a:endParaRPr lang="fr-FR" dirty="0"/>
          </a:p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24BFA8-10F9-AC50-2472-107E699718B8}"/>
              </a:ext>
            </a:extLst>
          </p:cNvPr>
          <p:cNvSpPr txBox="1"/>
          <p:nvPr/>
        </p:nvSpPr>
        <p:spPr>
          <a:xfrm>
            <a:off x="8972813" y="5247924"/>
            <a:ext cx="22126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2017</a:t>
            </a:r>
            <a:br>
              <a:rPr lang="fr-FR" dirty="0"/>
            </a:br>
            <a:r>
              <a:rPr lang="fr-FR" dirty="0"/>
              <a:t>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=62CNGDtnu-w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31630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le d’ions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Salle d’ions</Template>
  <TotalTime>371</TotalTime>
  <Words>994</Words>
  <Application>Microsoft Macintosh PowerPoint</Application>
  <PresentationFormat>Grand écran</PresentationFormat>
  <Paragraphs>168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0" baseType="lpstr">
      <vt:lpstr>Arial</vt:lpstr>
      <vt:lpstr>Century Gothic</vt:lpstr>
      <vt:lpstr>Wingdings 3</vt:lpstr>
      <vt:lpstr>Salle d’ions</vt:lpstr>
      <vt:lpstr>Cinémas d’Afrique </vt:lpstr>
      <vt:lpstr>Premières projections en Afrique</vt:lpstr>
      <vt:lpstr>Présentation PowerPoint</vt:lpstr>
      <vt:lpstr>Limitations coloniales</vt:lpstr>
      <vt:lpstr>Présentation PowerPoint</vt:lpstr>
      <vt:lpstr>Premier film tourné en Afrique anglophone </vt:lpstr>
      <vt:lpstr>Présentation PowerPoint</vt:lpstr>
      <vt:lpstr>Premier film tourné au Maghreb </vt:lpstr>
      <vt:lpstr>Présentation PowerPoint</vt:lpstr>
      <vt:lpstr>Premier film tourné en Afrique Francophone</vt:lpstr>
      <vt:lpstr>Présentation PowerPoint</vt:lpstr>
      <vt:lpstr>Premier film d’Afrique lusophone</vt:lpstr>
      <vt:lpstr>Présentation PowerPoint</vt:lpstr>
      <vt:lpstr>Premier long-métrage d’Afrique subsaharienne</vt:lpstr>
      <vt:lpstr>Présentation PowerPoint</vt:lpstr>
      <vt:lpstr>Premiers studios de cinéma </vt:lpstr>
      <vt:lpstr>Présentation PowerPoint</vt:lpstr>
      <vt:lpstr>Premier âge d’or du cinéma</vt:lpstr>
      <vt:lpstr>Présentation PowerPoint</vt:lpstr>
      <vt:lpstr>Premier centre du cinéma</vt:lpstr>
      <vt:lpstr>Présentation PowerPoint</vt:lpstr>
      <vt:lpstr>Enjeux de l’indépendance</vt:lpstr>
      <vt:lpstr>Présentation PowerPoint</vt:lpstr>
      <vt:lpstr>Première cinéaste Tanit d’Or</vt:lpstr>
      <vt:lpstr>Présentation PowerPoint</vt:lpstr>
      <vt:lpstr>Création de la Fédération panafricaine des cinéastes (FEPACI)</vt:lpstr>
      <vt:lpstr>Présentation PowerPoint</vt:lpstr>
      <vt:lpstr>Premier Lion d’or africain</vt:lpstr>
      <vt:lpstr>Présentation PowerPoint</vt:lpstr>
      <vt:lpstr>Première Palme d’Or africaine</vt:lpstr>
      <vt:lpstr>Présentation PowerPoint</vt:lpstr>
      <vt:lpstr>Premier Ours d’or africain </vt:lpstr>
      <vt:lpstr>Présentation PowerPoint</vt:lpstr>
      <vt:lpstr>Premier Oscar africain</vt:lpstr>
      <vt:lpstr>Présentation PowerPoint</vt:lpstr>
      <vt:lpstr>Films censurés en France</vt:lpstr>
      <vt:lpstr>Présentation PowerPoint</vt:lpstr>
      <vt:lpstr>Principaux festivals de cinéma</vt:lpstr>
      <vt:lpstr>Présentation PowerPoint</vt:lpstr>
      <vt:lpstr>Principaux pays producteurs de films</vt:lpstr>
      <vt:lpstr>Présentation PowerPoint</vt:lpstr>
      <vt:lpstr>Fonds de soutien au cinéma</vt:lpstr>
      <vt:lpstr>Présentation PowerPoint</vt:lpstr>
      <vt:lpstr>Double Etalons d’or de Yennenga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Cinémas d’Afrique </dc:title>
  <dc:creator>Microsoft Office User</dc:creator>
  <cp:lastModifiedBy>Microsoft Office User</cp:lastModifiedBy>
  <cp:revision>14</cp:revision>
  <dcterms:created xsi:type="dcterms:W3CDTF">2022-11-08T13:34:26Z</dcterms:created>
  <dcterms:modified xsi:type="dcterms:W3CDTF">2022-11-10T12:35:50Z</dcterms:modified>
</cp:coreProperties>
</file>